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55" r:id="rId1"/>
  </p:sldMasterIdLst>
  <p:notesMasterIdLst>
    <p:notesMasterId r:id="rId41"/>
  </p:notesMasterIdLst>
  <p:handoutMasterIdLst>
    <p:handoutMasterId r:id="rId42"/>
  </p:handoutMasterIdLst>
  <p:sldIdLst>
    <p:sldId id="256" r:id="rId2"/>
    <p:sldId id="261" r:id="rId3"/>
    <p:sldId id="271" r:id="rId4"/>
    <p:sldId id="296" r:id="rId5"/>
    <p:sldId id="305" r:id="rId6"/>
    <p:sldId id="301" r:id="rId7"/>
    <p:sldId id="262" r:id="rId8"/>
    <p:sldId id="307" r:id="rId9"/>
    <p:sldId id="278" r:id="rId10"/>
    <p:sldId id="297" r:id="rId11"/>
    <p:sldId id="276" r:id="rId12"/>
    <p:sldId id="302" r:id="rId13"/>
    <p:sldId id="304" r:id="rId14"/>
    <p:sldId id="308" r:id="rId15"/>
    <p:sldId id="258" r:id="rId16"/>
    <p:sldId id="282" r:id="rId17"/>
    <p:sldId id="298" r:id="rId18"/>
    <p:sldId id="281" r:id="rId19"/>
    <p:sldId id="309" r:id="rId20"/>
    <p:sldId id="259" r:id="rId21"/>
    <p:sldId id="268" r:id="rId22"/>
    <p:sldId id="300" r:id="rId23"/>
    <p:sldId id="290" r:id="rId24"/>
    <p:sldId id="288" r:id="rId25"/>
    <p:sldId id="270" r:id="rId26"/>
    <p:sldId id="283" r:id="rId27"/>
    <p:sldId id="286" r:id="rId28"/>
    <p:sldId id="310" r:id="rId29"/>
    <p:sldId id="265" r:id="rId30"/>
    <p:sldId id="306" r:id="rId31"/>
    <p:sldId id="260" r:id="rId32"/>
    <p:sldId id="294" r:id="rId33"/>
    <p:sldId id="280" r:id="rId34"/>
    <p:sldId id="291" r:id="rId35"/>
    <p:sldId id="313" r:id="rId36"/>
    <p:sldId id="285" r:id="rId37"/>
    <p:sldId id="311" r:id="rId38"/>
    <p:sldId id="303" r:id="rId39"/>
    <p:sldId id="312" r:id="rId40"/>
  </p:sldIdLst>
  <p:sldSz cx="9906000" cy="6858000" type="A4"/>
  <p:notesSz cx="6735763" cy="9866313"/>
  <p:defaultTextStyle>
    <a:defPPr>
      <a:defRPr lang="it-IT"/>
    </a:defPPr>
    <a:lvl1pPr algn="l" defTabSz="457200" rtl="0" fontAlgn="base">
      <a:spcBef>
        <a:spcPct val="0"/>
      </a:spcBef>
      <a:spcAft>
        <a:spcPct val="0"/>
      </a:spcAft>
      <a:defRPr sz="2400" b="1" kern="1200">
        <a:solidFill>
          <a:srgbClr val="EA8800"/>
        </a:solidFill>
        <a:latin typeface="Arial" pitchFamily="34" charset="0"/>
        <a:ea typeface="ＭＳ Ｐゴシック"/>
        <a:cs typeface="ＭＳ Ｐゴシック"/>
      </a:defRPr>
    </a:lvl1pPr>
    <a:lvl2pPr marL="457200" algn="l" defTabSz="457200" rtl="0" fontAlgn="base">
      <a:spcBef>
        <a:spcPct val="0"/>
      </a:spcBef>
      <a:spcAft>
        <a:spcPct val="0"/>
      </a:spcAft>
      <a:defRPr sz="2400" b="1" kern="1200">
        <a:solidFill>
          <a:srgbClr val="EA8800"/>
        </a:solidFill>
        <a:latin typeface="Arial" pitchFamily="34" charset="0"/>
        <a:ea typeface="ＭＳ Ｐゴシック"/>
        <a:cs typeface="ＭＳ Ｐゴシック"/>
      </a:defRPr>
    </a:lvl2pPr>
    <a:lvl3pPr marL="914400" algn="l" defTabSz="457200" rtl="0" fontAlgn="base">
      <a:spcBef>
        <a:spcPct val="0"/>
      </a:spcBef>
      <a:spcAft>
        <a:spcPct val="0"/>
      </a:spcAft>
      <a:defRPr sz="2400" b="1" kern="1200">
        <a:solidFill>
          <a:srgbClr val="EA8800"/>
        </a:solidFill>
        <a:latin typeface="Arial" pitchFamily="34" charset="0"/>
        <a:ea typeface="ＭＳ Ｐゴシック"/>
        <a:cs typeface="ＭＳ Ｐゴシック"/>
      </a:defRPr>
    </a:lvl3pPr>
    <a:lvl4pPr marL="1371600" algn="l" defTabSz="457200" rtl="0" fontAlgn="base">
      <a:spcBef>
        <a:spcPct val="0"/>
      </a:spcBef>
      <a:spcAft>
        <a:spcPct val="0"/>
      </a:spcAft>
      <a:defRPr sz="2400" b="1" kern="1200">
        <a:solidFill>
          <a:srgbClr val="EA8800"/>
        </a:solidFill>
        <a:latin typeface="Arial" pitchFamily="34" charset="0"/>
        <a:ea typeface="ＭＳ Ｐゴシック"/>
        <a:cs typeface="ＭＳ Ｐゴシック"/>
      </a:defRPr>
    </a:lvl4pPr>
    <a:lvl5pPr marL="1828800" algn="l" defTabSz="457200" rtl="0" fontAlgn="base">
      <a:spcBef>
        <a:spcPct val="0"/>
      </a:spcBef>
      <a:spcAft>
        <a:spcPct val="0"/>
      </a:spcAft>
      <a:defRPr sz="2400" b="1" kern="1200">
        <a:solidFill>
          <a:srgbClr val="EA8800"/>
        </a:solidFill>
        <a:latin typeface="Arial" pitchFamily="34" charset="0"/>
        <a:ea typeface="ＭＳ Ｐゴシック"/>
        <a:cs typeface="ＭＳ Ｐゴシック"/>
      </a:defRPr>
    </a:lvl5pPr>
    <a:lvl6pPr marL="2286000" algn="l" defTabSz="914400" rtl="0" eaLnBrk="1" latinLnBrk="0" hangingPunct="1">
      <a:defRPr sz="2400" b="1" kern="1200">
        <a:solidFill>
          <a:srgbClr val="EA8800"/>
        </a:solidFill>
        <a:latin typeface="Arial" pitchFamily="34" charset="0"/>
        <a:ea typeface="ＭＳ Ｐゴシック"/>
        <a:cs typeface="ＭＳ Ｐゴシック"/>
      </a:defRPr>
    </a:lvl6pPr>
    <a:lvl7pPr marL="2743200" algn="l" defTabSz="914400" rtl="0" eaLnBrk="1" latinLnBrk="0" hangingPunct="1">
      <a:defRPr sz="2400" b="1" kern="1200">
        <a:solidFill>
          <a:srgbClr val="EA8800"/>
        </a:solidFill>
        <a:latin typeface="Arial" pitchFamily="34" charset="0"/>
        <a:ea typeface="ＭＳ Ｐゴシック"/>
        <a:cs typeface="ＭＳ Ｐゴシック"/>
      </a:defRPr>
    </a:lvl7pPr>
    <a:lvl8pPr marL="3200400" algn="l" defTabSz="914400" rtl="0" eaLnBrk="1" latinLnBrk="0" hangingPunct="1">
      <a:defRPr sz="2400" b="1" kern="1200">
        <a:solidFill>
          <a:srgbClr val="EA8800"/>
        </a:solidFill>
        <a:latin typeface="Arial" pitchFamily="34" charset="0"/>
        <a:ea typeface="ＭＳ Ｐゴシック"/>
        <a:cs typeface="ＭＳ Ｐゴシック"/>
      </a:defRPr>
    </a:lvl8pPr>
    <a:lvl9pPr marL="3657600" algn="l" defTabSz="914400" rtl="0" eaLnBrk="1" latinLnBrk="0" hangingPunct="1">
      <a:defRPr sz="2400" b="1" kern="1200">
        <a:solidFill>
          <a:srgbClr val="EA8800"/>
        </a:solidFill>
        <a:latin typeface="Arial" pitchFamily="34" charset="0"/>
        <a:ea typeface="ＭＳ Ｐゴシック"/>
        <a:cs typeface="ＭＳ Ｐゴシック"/>
      </a:defRPr>
    </a:lvl9pPr>
  </p:defaultTextStyle>
  <p:extLst>
    <p:ext uri="{521415D9-36F7-43E2-AB2F-B90AF26B5E84}">
      <p14:sectionLst xmlns:p14="http://schemas.microsoft.com/office/powerpoint/2010/main">
        <p14:section name="Introduction" id="{7C8001E4-3873-4728-A3F5-531BF5BBD0A9}">
          <p14:sldIdLst>
            <p14:sldId id="256"/>
            <p14:sldId id="261"/>
          </p14:sldIdLst>
        </p14:section>
        <p14:section name="The Stern Review amd the Social Cost of Carbion" id="{9DA97A0D-48BA-4A61-B7D9-F69C8B08C3F5}">
          <p14:sldIdLst>
            <p14:sldId id="271"/>
            <p14:sldId id="296"/>
            <p14:sldId id="305"/>
            <p14:sldId id="301"/>
            <p14:sldId id="262"/>
          </p14:sldIdLst>
        </p14:section>
        <p14:section name="Impacts from Climate Change" id="{1DE8D1FB-FBF2-4535-A0AF-BDFF43BAD750}">
          <p14:sldIdLst>
            <p14:sldId id="307"/>
            <p14:sldId id="278"/>
            <p14:sldId id="297"/>
            <p14:sldId id="276"/>
            <p14:sldId id="302"/>
            <p14:sldId id="304"/>
          </p14:sldIdLst>
        </p14:section>
        <p14:section name="Mitigation and Adaptation" id="{9708C6FB-20BF-47FD-9C4F-101679A2977A}">
          <p14:sldIdLst>
            <p14:sldId id="308"/>
            <p14:sldId id="258"/>
            <p14:sldId id="282"/>
            <p14:sldId id="298"/>
            <p14:sldId id="281"/>
          </p14:sldIdLst>
        </p14:section>
        <p14:section name="Policy Implementation and Instruments" id="{FE157619-02D0-4858-AC23-9C11018C2007}">
          <p14:sldIdLst>
            <p14:sldId id="309"/>
            <p14:sldId id="259"/>
            <p14:sldId id="268"/>
            <p14:sldId id="300"/>
            <p14:sldId id="290"/>
            <p14:sldId id="288"/>
            <p14:sldId id="270"/>
            <p14:sldId id="283"/>
            <p14:sldId id="286"/>
          </p14:sldIdLst>
        </p14:section>
        <p14:section name="Climate and Energy Policy" id="{E4957C76-7037-4E2D-A573-AFC6C02E2161}">
          <p14:sldIdLst>
            <p14:sldId id="310"/>
            <p14:sldId id="265"/>
            <p14:sldId id="306"/>
            <p14:sldId id="260"/>
            <p14:sldId id="294"/>
            <p14:sldId id="280"/>
            <p14:sldId id="291"/>
            <p14:sldId id="313"/>
            <p14:sldId id="285"/>
          </p14:sldIdLst>
        </p14:section>
        <p14:section name="Conclusion" id="{C617DEA7-5D61-4475-A935-07EAC25C9EAF}">
          <p14:sldIdLst>
            <p14:sldId id="311"/>
            <p14:sldId id="303"/>
            <p14:sldId id="31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000"/>
    <a:srgbClr val="002B52"/>
    <a:srgbClr val="37B343"/>
    <a:srgbClr val="BE2042"/>
    <a:srgbClr val="1002CA"/>
    <a:srgbClr val="00246E"/>
    <a:srgbClr val="EA8800"/>
    <a:srgbClr val="000080"/>
    <a:srgbClr val="00346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7992" autoAdjust="0"/>
    <p:restoredTop sz="95113" autoAdjust="0"/>
  </p:normalViewPr>
  <p:slideViewPr>
    <p:cSldViewPr snapToObjects="1">
      <p:cViewPr>
        <p:scale>
          <a:sx n="70" d="100"/>
          <a:sy n="70" d="100"/>
        </p:scale>
        <p:origin x="-264" y="-126"/>
      </p:cViewPr>
      <p:guideLst>
        <p:guide orient="horz" pos="2160"/>
        <p:guide pos="312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66" d="100"/>
        <a:sy n="66" d="100"/>
      </p:scale>
      <p:origin x="0" y="0"/>
    </p:cViewPr>
  </p:sorterViewPr>
  <p:notesViewPr>
    <p:cSldViewPr snapToObjects="1">
      <p:cViewPr varScale="1">
        <p:scale>
          <a:sx n="58" d="100"/>
          <a:sy n="58" d="100"/>
        </p:scale>
        <p:origin x="-2604" y="-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l">
              <a:spcBef>
                <a:spcPct val="0"/>
              </a:spcBef>
              <a:buFontTx/>
              <a:buNone/>
              <a:defRPr sz="1200" b="0">
                <a:solidFill>
                  <a:schemeClr val="tx1"/>
                </a:solidFill>
                <a:latin typeface="Arial" charset="0"/>
                <a:ea typeface="ＭＳ Ｐゴシック" pitchFamily="34" charset="-128"/>
                <a:cs typeface="+mn-cs"/>
              </a:defRPr>
            </a:lvl1pPr>
          </a:lstStyle>
          <a:p>
            <a:pPr>
              <a:defRPr/>
            </a:pPr>
            <a:endParaRPr lang="it-IT"/>
          </a:p>
        </p:txBody>
      </p:sp>
      <p:sp>
        <p:nvSpPr>
          <p:cNvPr id="31747" name="Rectangle 3"/>
          <p:cNvSpPr>
            <a:spLocks noGrp="1" noChangeArrowheads="1"/>
          </p:cNvSpPr>
          <p:nvPr>
            <p:ph type="dt" sz="quarter" idx="1"/>
          </p:nvPr>
        </p:nvSpPr>
        <p:spPr bwMode="auto">
          <a:xfrm>
            <a:off x="3816350" y="0"/>
            <a:ext cx="2919413" cy="493713"/>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a:spcBef>
                <a:spcPct val="0"/>
              </a:spcBef>
              <a:buFontTx/>
              <a:buNone/>
              <a:defRPr sz="1200" b="0">
                <a:solidFill>
                  <a:schemeClr val="tx1"/>
                </a:solidFill>
                <a:latin typeface="Arial" charset="0"/>
                <a:ea typeface="ＭＳ Ｐゴシック" pitchFamily="34" charset="-128"/>
                <a:cs typeface="+mn-cs"/>
              </a:defRPr>
            </a:lvl1pPr>
          </a:lstStyle>
          <a:p>
            <a:pPr>
              <a:defRPr/>
            </a:pPr>
            <a:fld id="{DE5FD52D-477B-4E53-B2F7-A4F5C7E5125A}" type="datetime1">
              <a:rPr lang="it-IT"/>
              <a:pPr>
                <a:defRPr/>
              </a:pPr>
              <a:t>23/01/2014</a:t>
            </a:fld>
            <a:endParaRPr lang="it-IT"/>
          </a:p>
        </p:txBody>
      </p:sp>
      <p:sp>
        <p:nvSpPr>
          <p:cNvPr id="31748" name="Rectangle 4"/>
          <p:cNvSpPr>
            <a:spLocks noGrp="1" noChangeArrowheads="1"/>
          </p:cNvSpPr>
          <p:nvPr>
            <p:ph type="ftr" sz="quarter" idx="2"/>
          </p:nvPr>
        </p:nvSpPr>
        <p:spPr bwMode="auto">
          <a:xfrm>
            <a:off x="0" y="9372600"/>
            <a:ext cx="2919413" cy="493713"/>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l">
              <a:spcBef>
                <a:spcPct val="0"/>
              </a:spcBef>
              <a:buFontTx/>
              <a:buNone/>
              <a:defRPr sz="1200" b="0">
                <a:solidFill>
                  <a:schemeClr val="tx1"/>
                </a:solidFill>
                <a:latin typeface="Arial" charset="0"/>
                <a:ea typeface="ＭＳ Ｐゴシック" pitchFamily="34" charset="-128"/>
                <a:cs typeface="+mn-cs"/>
              </a:defRPr>
            </a:lvl1pPr>
          </a:lstStyle>
          <a:p>
            <a:pPr>
              <a:defRPr/>
            </a:pPr>
            <a:r>
              <a:rPr lang="it-IT"/>
              <a:t>1</a:t>
            </a:r>
          </a:p>
        </p:txBody>
      </p:sp>
      <p:sp>
        <p:nvSpPr>
          <p:cNvPr id="31749" name="Rectangle 5"/>
          <p:cNvSpPr>
            <a:spLocks noGrp="1" noChangeArrowheads="1"/>
          </p:cNvSpPr>
          <p:nvPr>
            <p:ph type="sldNum" sz="quarter" idx="3"/>
          </p:nvPr>
        </p:nvSpPr>
        <p:spPr bwMode="auto">
          <a:xfrm>
            <a:off x="3816350" y="9372600"/>
            <a:ext cx="2919413" cy="493713"/>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a:spcBef>
                <a:spcPct val="0"/>
              </a:spcBef>
              <a:buFontTx/>
              <a:buNone/>
              <a:defRPr sz="1200" b="0">
                <a:solidFill>
                  <a:schemeClr val="tx1"/>
                </a:solidFill>
                <a:latin typeface="Arial" charset="0"/>
                <a:ea typeface="ＭＳ Ｐゴシック" pitchFamily="34" charset="-128"/>
                <a:cs typeface="+mn-cs"/>
              </a:defRPr>
            </a:lvl1pPr>
          </a:lstStyle>
          <a:p>
            <a:pPr>
              <a:defRPr/>
            </a:pPr>
            <a:fld id="{D41AD97E-6E3B-48A7-8912-EDD9218A2ABB}" type="slidenum">
              <a:rPr lang="it-IT"/>
              <a:pPr>
                <a:defRPr/>
              </a:pPr>
              <a:t>‹#›</a:t>
            </a:fld>
            <a:endParaRPr lang="it-IT"/>
          </a:p>
        </p:txBody>
      </p:sp>
    </p:spTree>
    <p:extLst>
      <p:ext uri="{BB962C8B-B14F-4D97-AF65-F5344CB8AC3E}">
        <p14:creationId xmlns:p14="http://schemas.microsoft.com/office/powerpoint/2010/main" val="358725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xfrm>
            <a:off x="0" y="0"/>
            <a:ext cx="2919413" cy="493713"/>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l">
              <a:spcBef>
                <a:spcPct val="0"/>
              </a:spcBef>
              <a:buFontTx/>
              <a:buNone/>
              <a:defRPr sz="1200" b="0">
                <a:solidFill>
                  <a:schemeClr val="tx1"/>
                </a:solidFill>
                <a:latin typeface="Calibri" pitchFamily="34" charset="0"/>
                <a:ea typeface="ＭＳ Ｐゴシック" pitchFamily="34" charset="-128"/>
                <a:cs typeface="+mn-cs"/>
              </a:defRPr>
            </a:lvl1pPr>
          </a:lstStyle>
          <a:p>
            <a:pPr>
              <a:defRPr/>
            </a:pPr>
            <a:endParaRPr lang="it-IT"/>
          </a:p>
        </p:txBody>
      </p:sp>
      <p:sp>
        <p:nvSpPr>
          <p:cNvPr id="24579" name="Rectangle 3"/>
          <p:cNvSpPr>
            <a:spLocks noGrp="1" noChangeArrowheads="1"/>
          </p:cNvSpPr>
          <p:nvPr>
            <p:ph type="dt" idx="1"/>
          </p:nvPr>
        </p:nvSpPr>
        <p:spPr bwMode="auto">
          <a:xfrm>
            <a:off x="3814763" y="0"/>
            <a:ext cx="2919412" cy="493713"/>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lvl1pPr algn="r">
              <a:spcBef>
                <a:spcPct val="0"/>
              </a:spcBef>
              <a:buFontTx/>
              <a:buNone/>
              <a:defRPr sz="1200" b="0">
                <a:solidFill>
                  <a:schemeClr val="tx1"/>
                </a:solidFill>
                <a:latin typeface="Calibri" pitchFamily="34" charset="0"/>
                <a:ea typeface="ＭＳ Ｐゴシック" pitchFamily="34" charset="-128"/>
                <a:cs typeface="+mn-cs"/>
              </a:defRPr>
            </a:lvl1pPr>
          </a:lstStyle>
          <a:p>
            <a:pPr>
              <a:defRPr/>
            </a:pPr>
            <a:fld id="{DF23A54B-BAD4-4A83-8FCF-5B23EB6AE0EB}" type="datetime1">
              <a:rPr lang="it-IT"/>
              <a:pPr>
                <a:defRPr/>
              </a:pPr>
              <a:t>23/01/2014</a:t>
            </a:fld>
            <a:endParaRPr lang="it-IT"/>
          </a:p>
        </p:txBody>
      </p:sp>
      <p:sp>
        <p:nvSpPr>
          <p:cNvPr id="20484" name="Rectangle 4"/>
          <p:cNvSpPr>
            <a:spLocks noGrp="1" noRot="1" noChangeAspect="1" noChangeArrowheads="1" noTextEdit="1"/>
          </p:cNvSpPr>
          <p:nvPr>
            <p:ph type="sldImg" idx="2"/>
          </p:nvPr>
        </p:nvSpPr>
        <p:spPr bwMode="auto">
          <a:xfrm>
            <a:off x="696913" y="741363"/>
            <a:ext cx="5341937" cy="36972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81" name="Rectangle 5"/>
          <p:cNvSpPr>
            <a:spLocks noGrp="1" noChangeArrowheads="1"/>
          </p:cNvSpPr>
          <p:nvPr>
            <p:ph type="body" sz="quarter" idx="3"/>
          </p:nvPr>
        </p:nvSpPr>
        <p:spPr bwMode="auto">
          <a:xfrm>
            <a:off x="674688" y="4686300"/>
            <a:ext cx="5387975" cy="4438650"/>
          </a:xfrm>
          <a:prstGeom prst="rect">
            <a:avLst/>
          </a:prstGeom>
          <a:noFill/>
          <a:ln w="9525">
            <a:noFill/>
            <a:miter lim="800000"/>
            <a:headEnd/>
            <a:tailEnd/>
          </a:ln>
          <a:effectLst/>
        </p:spPr>
        <p:txBody>
          <a:bodyPr vert="horz" wrap="square" lIns="91339" tIns="45670" rIns="91339" bIns="45670" numCol="1" anchor="t" anchorCtr="0" compatLnSpc="1">
            <a:prstTxWarp prst="textNoShape">
              <a:avLst/>
            </a:prstTxWarp>
          </a:bodyPr>
          <a:lstStyle/>
          <a:p>
            <a:pPr lvl="0"/>
            <a:r>
              <a:rPr lang="it-IT" noProof="0" smtClean="0"/>
              <a:t>Fare clic per modificare gli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24582" name="Rectangle 6"/>
          <p:cNvSpPr>
            <a:spLocks noGrp="1" noChangeArrowheads="1"/>
          </p:cNvSpPr>
          <p:nvPr>
            <p:ph type="ftr" sz="quarter" idx="4"/>
          </p:nvPr>
        </p:nvSpPr>
        <p:spPr bwMode="auto">
          <a:xfrm>
            <a:off x="0" y="9371013"/>
            <a:ext cx="2919413" cy="493712"/>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l">
              <a:spcBef>
                <a:spcPct val="0"/>
              </a:spcBef>
              <a:buFontTx/>
              <a:buNone/>
              <a:defRPr sz="1200" b="0">
                <a:solidFill>
                  <a:schemeClr val="tx1"/>
                </a:solidFill>
                <a:latin typeface="Calibri" pitchFamily="34" charset="0"/>
                <a:ea typeface="ＭＳ Ｐゴシック" pitchFamily="34" charset="-128"/>
                <a:cs typeface="+mn-cs"/>
              </a:defRPr>
            </a:lvl1pPr>
          </a:lstStyle>
          <a:p>
            <a:pPr>
              <a:defRPr/>
            </a:pPr>
            <a:r>
              <a:rPr lang="it-IT"/>
              <a:t>1</a:t>
            </a:r>
          </a:p>
        </p:txBody>
      </p:sp>
      <p:sp>
        <p:nvSpPr>
          <p:cNvPr id="2458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339" tIns="45670" rIns="91339" bIns="45670" numCol="1" anchor="b" anchorCtr="0" compatLnSpc="1">
            <a:prstTxWarp prst="textNoShape">
              <a:avLst/>
            </a:prstTxWarp>
          </a:bodyPr>
          <a:lstStyle>
            <a:lvl1pPr algn="r">
              <a:spcBef>
                <a:spcPct val="0"/>
              </a:spcBef>
              <a:buFontTx/>
              <a:buNone/>
              <a:defRPr sz="1200" b="0">
                <a:solidFill>
                  <a:schemeClr val="tx1"/>
                </a:solidFill>
                <a:latin typeface="Calibri" pitchFamily="34" charset="0"/>
                <a:ea typeface="ＭＳ Ｐゴシック" pitchFamily="34" charset="-128"/>
                <a:cs typeface="+mn-cs"/>
              </a:defRPr>
            </a:lvl1pPr>
          </a:lstStyle>
          <a:p>
            <a:pPr>
              <a:defRPr/>
            </a:pPr>
            <a:fld id="{612EEA0B-E8B0-4FFE-8CE9-13F528B50DF0}" type="slidenum">
              <a:rPr lang="it-IT"/>
              <a:pPr>
                <a:defRPr/>
              </a:pPr>
              <a:t>‹#›</a:t>
            </a:fld>
            <a:endParaRPr lang="it-IT"/>
          </a:p>
        </p:txBody>
      </p:sp>
    </p:spTree>
    <p:extLst>
      <p:ext uri="{BB962C8B-B14F-4D97-AF65-F5344CB8AC3E}">
        <p14:creationId xmlns:p14="http://schemas.microsoft.com/office/powerpoint/2010/main" val="470902254"/>
      </p:ext>
    </p:extLst>
  </p:cSld>
  <p:clrMap bg1="lt1" tx1="dk1" bg2="lt2" tx2="dk2" accent1="accent1" accent2="accent2" accent3="accent3" accent4="accent4" accent5="accent5" accent6="accent6" hlink="hlink" folHlink="folHlink"/>
  <p:hf hdr="0" dt="0"/>
  <p:notesStyle>
    <a:lvl1pPr algn="l" defTabSz="457200" rtl="0" eaLnBrk="0" fontAlgn="base" hangingPunct="0">
      <a:spcBef>
        <a:spcPct val="30000"/>
      </a:spcBef>
      <a:spcAft>
        <a:spcPct val="0"/>
      </a:spcAft>
      <a:defRPr sz="1200" kern="1200">
        <a:solidFill>
          <a:schemeClr val="tx1"/>
        </a:solidFill>
        <a:latin typeface="Calibri" pitchFamily="34" charset="0"/>
        <a:ea typeface="+mn-ea"/>
        <a:cs typeface="Arial" charset="0"/>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mn-ea"/>
        <a:cs typeface="Arial" charset="0"/>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mn-ea"/>
        <a:cs typeface="Arial" charset="0"/>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mn-ea"/>
        <a:cs typeface="Arial" charset="0"/>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marginalrevolution.com/marginalrevolution/author/tyler-cowen"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twitter.com/#%21/JustinWolfers/status/114835791674490881" TargetMode="External"/><Relationship Id="rId5" Type="http://schemas.openxmlformats.org/officeDocument/2006/relationships/hyperlink" Target="http://marginalrevolution.com/marginalrevolution/2011/09/do-all-serious-economists-favor-a-carbon-tax.html" TargetMode="External"/><Relationship Id="rId4" Type="http://schemas.openxmlformats.org/officeDocument/2006/relationships/hyperlink" Target="http://marginalrevolution.com/marginalrevolution/category/economic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wds.worldbank.org/external/default/WDSContentServer/WDSP/IB/2013/05/23/000350881_20130523172114/Rendered/PDF/779550WP0Mappi0til050290130morning0.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0</a:t>
            </a:fld>
            <a:endParaRPr lang="it-IT"/>
          </a:p>
        </p:txBody>
      </p:sp>
    </p:spTree>
    <p:extLst>
      <p:ext uri="{BB962C8B-B14F-4D97-AF65-F5344CB8AC3E}">
        <p14:creationId xmlns:p14="http://schemas.microsoft.com/office/powerpoint/2010/main" val="669383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lnSpc>
                <a:spcPct val="90000"/>
              </a:lnSpc>
            </a:pPr>
            <a:r>
              <a:rPr lang="en-US" altLang="it-IT" sz="2800" dirty="0" smtClean="0"/>
              <a:t>Auction: government sells permits to the highest bidders (generates revenue).</a:t>
            </a:r>
          </a:p>
          <a:p>
            <a:pPr eaLnBrk="1" hangingPunct="1">
              <a:lnSpc>
                <a:spcPct val="90000"/>
              </a:lnSpc>
              <a:buFontTx/>
              <a:buNone/>
            </a:pPr>
            <a:endParaRPr lang="en-US" altLang="it-IT" sz="2800" dirty="0" smtClean="0"/>
          </a:p>
          <a:p>
            <a:pPr eaLnBrk="1" hangingPunct="1">
              <a:lnSpc>
                <a:spcPct val="90000"/>
              </a:lnSpc>
            </a:pPr>
            <a:r>
              <a:rPr lang="en-US" altLang="it-IT" sz="2800" dirty="0" smtClean="0"/>
              <a:t>Give away: government hands out permits for free (who gets the handout and who doesn’t?)</a:t>
            </a:r>
          </a:p>
          <a:p>
            <a:pPr eaLnBrk="1" hangingPunct="1">
              <a:lnSpc>
                <a:spcPct val="90000"/>
              </a:lnSpc>
              <a:buFontTx/>
              <a:buNone/>
            </a:pPr>
            <a:endParaRPr lang="en-US" altLang="it-IT" sz="2800" dirty="0" smtClean="0"/>
          </a:p>
          <a:p>
            <a:pPr eaLnBrk="1" hangingPunct="1">
              <a:lnSpc>
                <a:spcPct val="90000"/>
              </a:lnSpc>
            </a:pPr>
            <a:r>
              <a:rPr lang="en-US" altLang="it-IT" sz="2800" dirty="0" smtClean="0"/>
              <a:t>Reality: likely a combination of both, transitioning to predominantly auction over time.  </a:t>
            </a:r>
          </a:p>
          <a:p>
            <a:pPr lvl="1" eaLnBrk="1" hangingPunct="1">
              <a:lnSpc>
                <a:spcPct val="90000"/>
              </a:lnSpc>
            </a:pPr>
            <a:r>
              <a:rPr lang="en-US" altLang="it-IT" sz="2000" dirty="0" smtClean="0"/>
              <a:t>E.g. Waxman-Markey (2009): 85% of permits given away to industry, remainder auctioned (free permits phased out over time)</a:t>
            </a:r>
          </a:p>
          <a:p>
            <a:endParaRPr lang="it-IT" dirty="0" smtClean="0"/>
          </a:p>
          <a:p>
            <a:endParaRPr lang="it-IT" dirty="0" smtClean="0"/>
          </a:p>
          <a:p>
            <a:endParaRPr lang="it-IT" dirty="0" smtClean="0"/>
          </a:p>
          <a:p>
            <a:endParaRPr lang="it-IT" dirty="0" smtClean="0"/>
          </a:p>
          <a:p>
            <a:r>
              <a:rPr lang="en-US" altLang="it-IT" dirty="0" smtClean="0"/>
              <a:t>http://marginalrevolution.com/marginalrevolution/2011/09/do-all-serious-economists-favor-a-carbon-tax.html</a:t>
            </a:r>
          </a:p>
          <a:p>
            <a:r>
              <a:rPr lang="en-US" altLang="it-IT" dirty="0" smtClean="0">
                <a:hlinkClick r:id="rId3" tooltip="Posts by Tyler Cowen"/>
              </a:rPr>
              <a:t>Tyler Cowen</a:t>
            </a:r>
            <a:r>
              <a:rPr lang="en-US" altLang="it-IT" dirty="0" smtClean="0"/>
              <a:t> on September 18, 2011</a:t>
            </a:r>
          </a:p>
          <a:p>
            <a:r>
              <a:rPr lang="en-US" altLang="it-IT" b="1" dirty="0" smtClean="0"/>
              <a:t>Do all serious economists favor a carbon tax?</a:t>
            </a:r>
          </a:p>
          <a:p>
            <a:r>
              <a:rPr lang="en-US" altLang="it-IT" dirty="0" smtClean="0"/>
              <a:t>by </a:t>
            </a:r>
            <a:r>
              <a:rPr lang="en-US" altLang="it-IT" dirty="0" smtClean="0">
                <a:hlinkClick r:id="rId3" tooltip="Posts by Tyler Cowen"/>
              </a:rPr>
              <a:t>Tyler Cowen</a:t>
            </a:r>
            <a:r>
              <a:rPr lang="en-US" altLang="it-IT" dirty="0" smtClean="0"/>
              <a:t> on September 18, 2011 at 7:45 am in </a:t>
            </a:r>
            <a:r>
              <a:rPr lang="en-US" altLang="it-IT" dirty="0" smtClean="0">
                <a:hlinkClick r:id="rId4" tooltip="View all posts in Economics"/>
              </a:rPr>
              <a:t>Economics</a:t>
            </a:r>
            <a:r>
              <a:rPr lang="en-US" altLang="it-IT" dirty="0" smtClean="0"/>
              <a:t> | </a:t>
            </a:r>
            <a:r>
              <a:rPr lang="en-US" altLang="it-IT" dirty="0" smtClean="0">
                <a:hlinkClick r:id="rId5"/>
              </a:rPr>
              <a:t>Permalink</a:t>
            </a:r>
            <a:endParaRPr lang="en-US" altLang="it-IT" dirty="0" smtClean="0"/>
          </a:p>
          <a:p>
            <a:r>
              <a:rPr lang="en-US" altLang="it-IT" dirty="0" smtClean="0"/>
              <a:t>Richard </a:t>
            </a:r>
            <a:r>
              <a:rPr lang="en-US" altLang="it-IT" dirty="0" err="1" smtClean="0"/>
              <a:t>Thaler</a:t>
            </a:r>
            <a:r>
              <a:rPr lang="en-US" altLang="it-IT" dirty="0" smtClean="0"/>
              <a:t>, </a:t>
            </a:r>
            <a:r>
              <a:rPr lang="en-US" altLang="it-IT" dirty="0" smtClean="0">
                <a:hlinkClick r:id="rId6"/>
              </a:rPr>
              <a:t>Justin </a:t>
            </a:r>
            <a:r>
              <a:rPr lang="en-US" altLang="it-IT" dirty="0" err="1" smtClean="0">
                <a:hlinkClick r:id="rId6"/>
              </a:rPr>
              <a:t>Wolfers</a:t>
            </a:r>
            <a:r>
              <a:rPr lang="en-US" altLang="it-IT" dirty="0" smtClean="0"/>
              <a:t>, and Alex all consider that question on Twitter.  I say no.  While I personally favor such a policy, here are my reservations:</a:t>
            </a:r>
          </a:p>
          <a:p>
            <a:r>
              <a:rPr lang="en-US" altLang="it-IT" dirty="0" smtClean="0"/>
              <a:t>….</a:t>
            </a:r>
          </a:p>
          <a:p>
            <a:r>
              <a:rPr lang="en-US" altLang="it-IT" dirty="0" smtClean="0"/>
              <a:t>It seems to me entirely possible that a serious economist would find those arguments hold the balance of power.  In my view those points stack up against a) the problem seems to be worse than we thought at first, b) the philosophic “we are truly obliged to do something,” and c) “some taxes need to go up anyway” arguments.</a:t>
            </a:r>
          </a:p>
          <a:p>
            <a:r>
              <a:rPr lang="en-US" altLang="it-IT" dirty="0" smtClean="0"/>
              <a:t>I am in any case not an optimist on the issue and I consider my pessimism a more fundamental description of my views on the issue than any policy recommendation.  If you study tech, you will see a bright present and also a bright future.  If you study K-12 education, you will see a mixed to dismal present and a possibly bright future.  If you study energy economics and the environment, you will see an OK present and a dismal future, no matter what policies we choose.</a:t>
            </a:r>
          </a:p>
          <a:p>
            <a:endParaRPr lang="en-US" altLang="it-IT" dirty="0" smtClean="0"/>
          </a:p>
          <a:p>
            <a:endParaRPr lang="en-US" altLang="it-IT" dirty="0" smtClean="0"/>
          </a:p>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20</a:t>
            </a:fld>
            <a:endParaRPr lang="it-IT"/>
          </a:p>
        </p:txBody>
      </p:sp>
    </p:spTree>
    <p:extLst>
      <p:ext uri="{BB962C8B-B14F-4D97-AF65-F5344CB8AC3E}">
        <p14:creationId xmlns:p14="http://schemas.microsoft.com/office/powerpoint/2010/main" val="3687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hlinkClick r:id="rId3"/>
              </a:rPr>
              <a:t>«Mapping Carbon Pricing Initiatives»</a:t>
            </a:r>
          </a:p>
          <a:p>
            <a:endParaRPr lang="it-IT" dirty="0" smtClean="0">
              <a:hlinkClick r:id="rId3"/>
            </a:endParaRPr>
          </a:p>
          <a:p>
            <a:r>
              <a:rPr lang="it-IT" dirty="0" smtClean="0">
                <a:hlinkClick r:id="rId3"/>
              </a:rPr>
              <a:t>http://www-wds.worldbank.org/external/default/WDSContentServer/WDSP/IB/2013/05/23/000350881_20130523172114/Rendered/PDF/779550WP0Mappi0til050290130morning0.pdf</a:t>
            </a:r>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23</a:t>
            </a:fld>
            <a:endParaRPr lang="it-IT"/>
          </a:p>
        </p:txBody>
      </p:sp>
    </p:spTree>
    <p:extLst>
      <p:ext uri="{BB962C8B-B14F-4D97-AF65-F5344CB8AC3E}">
        <p14:creationId xmlns:p14="http://schemas.microsoft.com/office/powerpoint/2010/main" val="521858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28</a:t>
            </a:fld>
            <a:endParaRPr lang="it-IT"/>
          </a:p>
        </p:txBody>
      </p:sp>
    </p:spTree>
    <p:extLst>
      <p:ext uri="{BB962C8B-B14F-4D97-AF65-F5344CB8AC3E}">
        <p14:creationId xmlns:p14="http://schemas.microsoft.com/office/powerpoint/2010/main" val="156009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smtClean="0"/>
              <a:t>http://www.ecofys.com/files/files/asn-ecofys-2013-world-ghg-emissions-flow-chart-2010.pdf</a:t>
            </a:r>
          </a:p>
          <a:p>
            <a:r>
              <a:rPr lang="en-US" dirty="0" smtClean="0"/>
              <a:t>ECOFYS (2012)</a:t>
            </a:r>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29</a:t>
            </a:fld>
            <a:endParaRPr lang="it-IT"/>
          </a:p>
        </p:txBody>
      </p:sp>
    </p:spTree>
    <p:extLst>
      <p:ext uri="{BB962C8B-B14F-4D97-AF65-F5344CB8AC3E}">
        <p14:creationId xmlns:p14="http://schemas.microsoft.com/office/powerpoint/2010/main" val="5808371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smtClean="0"/>
              <a:t>2006: UK government releases a report: The Economics of Climate Change: The Stern Review, lead by Sir Nicholas Stern (Nobel Laureate)</a:t>
            </a:r>
          </a:p>
          <a:p>
            <a:endParaRPr lang="en-US" sz="1000" dirty="0" smtClean="0"/>
          </a:p>
          <a:p>
            <a:r>
              <a:rPr lang="en-US" sz="1000" dirty="0" smtClean="0"/>
              <a:t>SR estimates of costs of global warming are substantially higher than earlier estimates </a:t>
            </a:r>
          </a:p>
          <a:p>
            <a:r>
              <a:rPr lang="en-US" sz="1000" dirty="0" smtClean="0"/>
              <a:t>Used similar data and methodology (IAM) </a:t>
            </a:r>
          </a:p>
          <a:p>
            <a:r>
              <a:rPr lang="en-US" sz="1000" dirty="0" smtClean="0"/>
              <a:t>Review summary: </a:t>
            </a:r>
          </a:p>
          <a:p>
            <a:r>
              <a:rPr lang="en-US" sz="1000" dirty="0" smtClean="0"/>
              <a:t>Unabated, climate change could result in an annual 5-20% decline in global output by 2100.</a:t>
            </a:r>
          </a:p>
          <a:p>
            <a:r>
              <a:rPr lang="en-US" sz="1000" dirty="0" smtClean="0"/>
              <a:t>Comparison: US great depression – 1929-1930 real GDP fell by 9%</a:t>
            </a:r>
          </a:p>
          <a:p>
            <a:r>
              <a:rPr lang="en-US" sz="1000" dirty="0" smtClean="0"/>
              <a:t>Costs to mitigate are around 1% of GDP</a:t>
            </a:r>
          </a:p>
          <a:p>
            <a:r>
              <a:rPr lang="en-US" sz="1000" dirty="0" smtClean="0"/>
              <a:t>Policies for strong GHG reductions should be implemented immediately.</a:t>
            </a:r>
          </a:p>
          <a:p>
            <a:r>
              <a:rPr lang="en-US" sz="1000" dirty="0" smtClean="0"/>
              <a:t>	</a:t>
            </a:r>
          </a:p>
          <a:p>
            <a:r>
              <a:rPr lang="en-US" sz="1000" dirty="0" smtClean="0"/>
              <a:t>Why did the SR come to such a starkly different conclusion than the ramp?</a:t>
            </a:r>
          </a:p>
          <a:p>
            <a:r>
              <a:rPr lang="en-US" sz="1000" dirty="0" smtClean="0"/>
              <a:t>Discounting  (lower discount rate)</a:t>
            </a:r>
          </a:p>
          <a:p>
            <a:r>
              <a:rPr lang="en-US" sz="1000" dirty="0" smtClean="0"/>
              <a:t>Damages (higher damages)</a:t>
            </a:r>
          </a:p>
          <a:p>
            <a:endParaRPr lang="it-IT" sz="1000"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2</a:t>
            </a:fld>
            <a:endParaRPr lang="it-IT"/>
          </a:p>
        </p:txBody>
      </p:sp>
    </p:spTree>
    <p:extLst>
      <p:ext uri="{BB962C8B-B14F-4D97-AF65-F5344CB8AC3E}">
        <p14:creationId xmlns:p14="http://schemas.microsoft.com/office/powerpoint/2010/main" val="2275991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social cost of GHGs is currently included in the economic calculation of firms. </a:t>
            </a:r>
          </a:p>
          <a:p>
            <a:endParaRPr lang="it-IT" dirty="0" smtClean="0"/>
          </a:p>
          <a:p>
            <a:r>
              <a:rPr lang="en-US" sz="1200" dirty="0" smtClean="0"/>
              <a:t>Non-Excludability: Excludability is needed to ‘price-tag’ a good </a:t>
            </a:r>
          </a:p>
          <a:p>
            <a:r>
              <a:rPr lang="en-US" sz="1200" dirty="0" smtClean="0"/>
              <a:t>We have to be able (or it has to be practical) to deny the consumption if price is not paid </a:t>
            </a:r>
          </a:p>
          <a:p>
            <a:r>
              <a:rPr lang="it-IT" sz="1200" dirty="0" smtClean="0"/>
              <a:t>Is «Climate Quality» excludable? </a:t>
            </a:r>
          </a:p>
          <a:p>
            <a:r>
              <a:rPr lang="en-US" sz="1200" dirty="0" smtClean="0"/>
              <a:t>Non-Rivalry: An additional consumer can enjoy the good at no extra cost of provision. </a:t>
            </a:r>
          </a:p>
          <a:p>
            <a:r>
              <a:rPr lang="en-US" sz="1200" dirty="0" smtClean="0"/>
              <a:t>Is «Climate Quality» rival? what about «Clean atmosphere»? </a:t>
            </a:r>
          </a:p>
          <a:p>
            <a:endParaRPr lang="it-IT"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In theory “markets” provide an “optimal” (welfare or utility </a:t>
            </a:r>
            <a:r>
              <a:rPr lang="en-US" dirty="0" err="1" smtClean="0"/>
              <a:t>maximising</a:t>
            </a:r>
            <a:r>
              <a:rPr lang="en-US" dirty="0" smtClean="0"/>
              <a:t>) allocation of resources on the base on “scarcity” signals offered by prices. </a:t>
            </a:r>
            <a:endParaRPr lang="it-IT" dirty="0" smtClean="0"/>
          </a:p>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3</a:t>
            </a:fld>
            <a:endParaRPr lang="it-IT"/>
          </a:p>
        </p:txBody>
      </p:sp>
    </p:spTree>
    <p:extLst>
      <p:ext uri="{BB962C8B-B14F-4D97-AF65-F5344CB8AC3E}">
        <p14:creationId xmlns:p14="http://schemas.microsoft.com/office/powerpoint/2010/main" val="4051346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4</a:t>
            </a:fld>
            <a:endParaRPr lang="it-IT"/>
          </a:p>
        </p:txBody>
      </p:sp>
    </p:spTree>
    <p:extLst>
      <p:ext uri="{BB962C8B-B14F-4D97-AF65-F5344CB8AC3E}">
        <p14:creationId xmlns:p14="http://schemas.microsoft.com/office/powerpoint/2010/main" val="357197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The social cost of GHGs is currently included in the economic calculation of firms. </a:t>
            </a:r>
          </a:p>
          <a:p>
            <a:endParaRPr lang="it-IT" dirty="0" smtClean="0"/>
          </a:p>
          <a:p>
            <a:r>
              <a:rPr lang="en-US" sz="1200" dirty="0" smtClean="0"/>
              <a:t>Non-Excludability: Excludability is needed to ‘price-tag’ a good </a:t>
            </a:r>
          </a:p>
          <a:p>
            <a:r>
              <a:rPr lang="en-US" sz="1200" dirty="0" smtClean="0"/>
              <a:t>We have to be able (or it has to be practical) to deny the consumption if price is not paid </a:t>
            </a:r>
          </a:p>
          <a:p>
            <a:r>
              <a:rPr lang="it-IT" sz="1200" dirty="0" smtClean="0"/>
              <a:t>Is «Climate Quality» excludable? </a:t>
            </a:r>
          </a:p>
          <a:p>
            <a:r>
              <a:rPr lang="en-US" sz="1200" dirty="0" smtClean="0"/>
              <a:t>Non-Rivalry: An additional consumer can enjoy the good at no extra cost of provision. </a:t>
            </a:r>
          </a:p>
          <a:p>
            <a:r>
              <a:rPr lang="en-US" sz="1200" dirty="0" smtClean="0"/>
              <a:t>Is «Climate Quality» rival? what about «Clean atmosphere»? </a:t>
            </a:r>
          </a:p>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5</a:t>
            </a:fld>
            <a:endParaRPr lang="it-IT"/>
          </a:p>
        </p:txBody>
      </p:sp>
    </p:spTree>
    <p:extLst>
      <p:ext uri="{BB962C8B-B14F-4D97-AF65-F5344CB8AC3E}">
        <p14:creationId xmlns:p14="http://schemas.microsoft.com/office/powerpoint/2010/main" val="405134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8</a:t>
            </a:fld>
            <a:endParaRPr lang="it-IT"/>
          </a:p>
        </p:txBody>
      </p:sp>
    </p:spTree>
    <p:extLst>
      <p:ext uri="{BB962C8B-B14F-4D97-AF65-F5344CB8AC3E}">
        <p14:creationId xmlns:p14="http://schemas.microsoft.com/office/powerpoint/2010/main" val="3094051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itchFamily="2" charset="2"/>
              <a:buNone/>
            </a:pPr>
            <a:r>
              <a:rPr lang="en-GB" sz="1600" dirty="0" err="1" smtClean="0">
                <a:cs typeface="Arial" charset="0"/>
              </a:rPr>
              <a:t>Nordhaus</a:t>
            </a:r>
            <a:r>
              <a:rPr lang="en-GB" sz="1600" dirty="0" smtClean="0">
                <a:cs typeface="Arial" charset="0"/>
              </a:rPr>
              <a:t> (1997), "Discounting in Economics and Climate Change“</a:t>
            </a:r>
          </a:p>
          <a:p>
            <a:pPr>
              <a:buFont typeface="Wingdings" pitchFamily="2" charset="2"/>
              <a:buNone/>
            </a:pPr>
            <a:r>
              <a:rPr lang="en-GB" sz="1800" b="1" dirty="0" smtClean="0">
                <a:cs typeface="Arial" charset="0"/>
              </a:rPr>
              <a:t>Reasons to discount:</a:t>
            </a:r>
          </a:p>
          <a:p>
            <a:r>
              <a:rPr lang="en-GB" sz="1800" dirty="0" smtClean="0">
                <a:cs typeface="Arial" charset="0"/>
              </a:rPr>
              <a:t>Pure rate of time preference (</a:t>
            </a:r>
            <a:r>
              <a:rPr lang="en-GB" sz="1800" b="1" i="1" dirty="0" smtClean="0">
                <a:cs typeface="Arial" charset="0"/>
              </a:rPr>
              <a:t>time discounting</a:t>
            </a:r>
            <a:r>
              <a:rPr lang="en-GB" sz="1800" dirty="0" smtClean="0">
                <a:cs typeface="Arial" charset="0"/>
              </a:rPr>
              <a:t>)</a:t>
            </a:r>
          </a:p>
          <a:p>
            <a:pPr lvl="1"/>
            <a:r>
              <a:rPr lang="en-GB" sz="1600" dirty="0" smtClean="0">
                <a:cs typeface="Arial" charset="0"/>
              </a:rPr>
              <a:t>rather consume today than later</a:t>
            </a:r>
          </a:p>
          <a:p>
            <a:pPr lvl="1"/>
            <a:r>
              <a:rPr lang="en-GB" sz="1600" dirty="0" smtClean="0">
                <a:cs typeface="Arial" charset="0"/>
              </a:rPr>
              <a:t>Which weight to put on later generations (?)</a:t>
            </a:r>
          </a:p>
          <a:p>
            <a:pPr lvl="1"/>
            <a:r>
              <a:rPr lang="en-GB" sz="1600" dirty="0" smtClean="0">
                <a:cs typeface="Arial" charset="0"/>
              </a:rPr>
              <a:t>Hard to defend a positive rate of time preference on ethical grounds</a:t>
            </a:r>
          </a:p>
          <a:p>
            <a:pPr lvl="1"/>
            <a:r>
              <a:rPr lang="en-GB" sz="1600" dirty="0" smtClean="0">
                <a:cs typeface="Arial" charset="0"/>
              </a:rPr>
              <a:t>However, social decision processes often in </a:t>
            </a:r>
            <a:r>
              <a:rPr lang="en-GB" sz="1600" dirty="0" err="1" smtClean="0">
                <a:cs typeface="Arial" charset="0"/>
              </a:rPr>
              <a:t>favor</a:t>
            </a:r>
            <a:r>
              <a:rPr lang="en-GB" sz="1600" dirty="0" smtClean="0">
                <a:cs typeface="Arial" charset="0"/>
              </a:rPr>
              <a:t> of today’s generations</a:t>
            </a:r>
          </a:p>
          <a:p>
            <a:r>
              <a:rPr lang="en-GB" sz="1800" dirty="0" smtClean="0">
                <a:cs typeface="Arial" charset="0"/>
              </a:rPr>
              <a:t>Economic growth (</a:t>
            </a:r>
            <a:r>
              <a:rPr lang="en-GB" sz="1800" b="1" i="1" dirty="0" smtClean="0">
                <a:cs typeface="Arial" charset="0"/>
              </a:rPr>
              <a:t>growth discounting</a:t>
            </a:r>
            <a:r>
              <a:rPr lang="en-GB" sz="1800" dirty="0" smtClean="0">
                <a:cs typeface="Arial" charset="0"/>
              </a:rPr>
              <a:t>)</a:t>
            </a:r>
          </a:p>
          <a:p>
            <a:pPr lvl="1"/>
            <a:r>
              <a:rPr lang="en-GB" sz="1600" dirty="0" smtClean="0">
                <a:cs typeface="Arial" charset="0"/>
              </a:rPr>
              <a:t>If someone is richer in ten years, a dollar today might be worth more than a dollar in ten years (utility u(x) concave; x=consumption)</a:t>
            </a:r>
          </a:p>
          <a:p>
            <a:pPr lvl="1"/>
            <a:r>
              <a:rPr lang="en-GB" sz="1600" dirty="0" smtClean="0">
                <a:cs typeface="Arial" charset="0"/>
              </a:rPr>
              <a:t>Future Growth will probably increase the standard of living</a:t>
            </a:r>
          </a:p>
          <a:p>
            <a:pPr lvl="1"/>
            <a:r>
              <a:rPr lang="en-GB" sz="1600" dirty="0" smtClean="0">
                <a:cs typeface="Arial" charset="0"/>
              </a:rPr>
              <a:t>One might perceive it appropriate that later, richer generations pay a larger fraction of costs</a:t>
            </a:r>
          </a:p>
          <a:p>
            <a:r>
              <a:rPr lang="en-GB" sz="1800" dirty="0" smtClean="0">
                <a:cs typeface="Times New Roman" pitchFamily="18" charset="0"/>
              </a:rPr>
              <a:t>The Productivity of Capital</a:t>
            </a:r>
          </a:p>
          <a:p>
            <a:pPr lvl="1"/>
            <a:r>
              <a:rPr lang="en-GB" sz="1600" dirty="0" smtClean="0">
                <a:cs typeface="Times New Roman" pitchFamily="18" charset="0"/>
              </a:rPr>
              <a:t>$1 invested now will be worth $1 plus the rate of interest</a:t>
            </a:r>
            <a:endParaRPr lang="en-GB" sz="1600" dirty="0" smtClean="0">
              <a:cs typeface="Arial" charset="0"/>
            </a:endParaRPr>
          </a:p>
          <a:p>
            <a:pPr>
              <a:buFont typeface="Wingdings" pitchFamily="2" charset="2"/>
              <a:buNone/>
            </a:pPr>
            <a:r>
              <a:rPr lang="en-GB" sz="1800" b="1" dirty="0" smtClean="0">
                <a:cs typeface="Arial" charset="0"/>
              </a:rPr>
              <a:t>How to choose the discount rate?</a:t>
            </a:r>
          </a:p>
          <a:p>
            <a:endParaRPr lang="en-US"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11</a:t>
            </a:fld>
            <a:endParaRPr lang="it-IT"/>
          </a:p>
        </p:txBody>
      </p:sp>
    </p:spTree>
    <p:extLst>
      <p:ext uri="{BB962C8B-B14F-4D97-AF65-F5344CB8AC3E}">
        <p14:creationId xmlns:p14="http://schemas.microsoft.com/office/powerpoint/2010/main" val="713042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pPr>
                  <a:buFont typeface="Wingdings" pitchFamily="2" charset="2"/>
                  <a:buNone/>
                </a:pPr>
                <a:r>
                  <a:rPr lang="en-GB" sz="1600" dirty="0" err="1" smtClean="0">
                    <a:cs typeface="Arial" charset="0"/>
                  </a:rPr>
                  <a:t>Nordhaus</a:t>
                </a:r>
                <a:r>
                  <a:rPr lang="en-GB" sz="1600" dirty="0" smtClean="0">
                    <a:cs typeface="Arial" charset="0"/>
                  </a:rPr>
                  <a:t> (1997), "Discounting in Economics and Climate Change“</a:t>
                </a:r>
              </a:p>
              <a:p>
                <a:pPr>
                  <a:buFont typeface="Wingdings" pitchFamily="2" charset="2"/>
                  <a:buNone/>
                </a:pPr>
                <a:r>
                  <a:rPr lang="en-GB" sz="1800" b="1" dirty="0" smtClean="0">
                    <a:cs typeface="Arial" charset="0"/>
                  </a:rPr>
                  <a:t>Reasons to discount:</a:t>
                </a:r>
              </a:p>
              <a:p>
                <a:r>
                  <a:rPr lang="en-GB" sz="1800" dirty="0" smtClean="0">
                    <a:cs typeface="Arial" charset="0"/>
                  </a:rPr>
                  <a:t>Pure rate of time preference (</a:t>
                </a:r>
                <a:r>
                  <a:rPr lang="en-GB" sz="1800" b="1" i="1" dirty="0" smtClean="0">
                    <a:cs typeface="Arial" charset="0"/>
                  </a:rPr>
                  <a:t>time discounting</a:t>
                </a:r>
                <a:r>
                  <a:rPr lang="en-GB" sz="1800" dirty="0" smtClean="0">
                    <a:cs typeface="Arial" charset="0"/>
                  </a:rPr>
                  <a:t>)</a:t>
                </a:r>
                <a14:m>
                  <m:oMath xmlns:m="http://schemas.openxmlformats.org/officeDocument/2006/math">
                    <a:fld id="{93ECD002-C754-4FCC-9135-E5F1DBC57355}" type="mathplaceholder">
                      <a:rPr lang="en-GB" sz="1800" i="1" smtClean="0">
                        <a:latin typeface="Cambria Math"/>
                        <a:cs typeface="Arial" charset="0"/>
                      </a:rPr>
                      <a:t>Type equation here.</a:t>
                    </a:fld>
                  </m:oMath>
                </a14:m>
                <a:endParaRPr lang="en-GB" sz="1800" dirty="0" smtClean="0">
                  <a:cs typeface="Arial" charset="0"/>
                </a:endParaRPr>
              </a:p>
              <a:p>
                <a:pPr lvl="1"/>
                <a:r>
                  <a:rPr lang="en-GB" sz="1600" dirty="0" smtClean="0">
                    <a:cs typeface="Arial" charset="0"/>
                  </a:rPr>
                  <a:t>rather consume today than later</a:t>
                </a:r>
              </a:p>
              <a:p>
                <a:pPr lvl="1"/>
                <a:r>
                  <a:rPr lang="en-GB" sz="1600" dirty="0" smtClean="0">
                    <a:cs typeface="Arial" charset="0"/>
                  </a:rPr>
                  <a:t>Which weight to put on later generations (?)</a:t>
                </a:r>
              </a:p>
              <a:p>
                <a:pPr lvl="1"/>
                <a:r>
                  <a:rPr lang="en-GB" sz="1600" dirty="0" smtClean="0">
                    <a:cs typeface="Arial" charset="0"/>
                  </a:rPr>
                  <a:t>Hard to defend a positive rate of time preference on ethical grounds</a:t>
                </a:r>
              </a:p>
              <a:p>
                <a:pPr lvl="1"/>
                <a:r>
                  <a:rPr lang="en-GB" sz="1600" dirty="0" smtClean="0">
                    <a:cs typeface="Arial" charset="0"/>
                  </a:rPr>
                  <a:t>However, social decision processes often in </a:t>
                </a:r>
                <a:r>
                  <a:rPr lang="en-GB" sz="1600" dirty="0" err="1" smtClean="0">
                    <a:cs typeface="Arial" charset="0"/>
                  </a:rPr>
                  <a:t>favor</a:t>
                </a:r>
                <a:r>
                  <a:rPr lang="en-GB" sz="1600" dirty="0" smtClean="0">
                    <a:cs typeface="Arial" charset="0"/>
                  </a:rPr>
                  <a:t> of today’s generations</a:t>
                </a:r>
              </a:p>
              <a:p>
                <a:r>
                  <a:rPr lang="en-GB" sz="1800" dirty="0" smtClean="0">
                    <a:cs typeface="Arial" charset="0"/>
                  </a:rPr>
                  <a:t>Economic growth (</a:t>
                </a:r>
                <a:r>
                  <a:rPr lang="en-GB" sz="1800" b="1" i="1" dirty="0" smtClean="0">
                    <a:cs typeface="Arial" charset="0"/>
                  </a:rPr>
                  <a:t>growth discounting</a:t>
                </a:r>
                <a:r>
                  <a:rPr lang="en-GB" sz="1800" dirty="0" smtClean="0">
                    <a:cs typeface="Arial" charset="0"/>
                  </a:rPr>
                  <a:t>)</a:t>
                </a:r>
              </a:p>
              <a:p>
                <a:pPr lvl="1"/>
                <a:r>
                  <a:rPr lang="en-GB" sz="1600" dirty="0" smtClean="0">
                    <a:cs typeface="Arial" charset="0"/>
                  </a:rPr>
                  <a:t>If someone is richer in ten years, a dollar today might be worth more than a dollar in ten years (utility u(x) concave; x=consumption)</a:t>
                </a:r>
              </a:p>
              <a:p>
                <a:pPr lvl="1"/>
                <a:r>
                  <a:rPr lang="en-GB" sz="1600" dirty="0" smtClean="0">
                    <a:cs typeface="Arial" charset="0"/>
                  </a:rPr>
                  <a:t>Future Growth will probably increase the standard of living</a:t>
                </a:r>
              </a:p>
              <a:p>
                <a:pPr lvl="1"/>
                <a:r>
                  <a:rPr lang="en-GB" sz="1600" dirty="0" smtClean="0">
                    <a:cs typeface="Arial" charset="0"/>
                  </a:rPr>
                  <a:t>One might perceive it appropriate that later, richer generations pay a larger fraction of costs</a:t>
                </a:r>
              </a:p>
              <a:p>
                <a:r>
                  <a:rPr lang="en-GB" sz="1800" dirty="0" smtClean="0">
                    <a:cs typeface="Times New Roman" pitchFamily="18" charset="0"/>
                  </a:rPr>
                  <a:t>The Productivity of Capital</a:t>
                </a:r>
              </a:p>
              <a:p>
                <a:pPr lvl="1"/>
                <a:r>
                  <a:rPr lang="en-GB" sz="1600" dirty="0" smtClean="0">
                    <a:cs typeface="Times New Roman" pitchFamily="18" charset="0"/>
                  </a:rPr>
                  <a:t>$1 invested now will be worth $1 plus the rate of interest</a:t>
                </a:r>
                <a:endParaRPr lang="en-GB" sz="1600" dirty="0" smtClean="0">
                  <a:cs typeface="Arial" charset="0"/>
                </a:endParaRPr>
              </a:p>
              <a:p>
                <a:pPr>
                  <a:buFont typeface="Wingdings" pitchFamily="2" charset="2"/>
                  <a:buNone/>
                </a:pPr>
                <a:r>
                  <a:rPr lang="en-GB" sz="1800" b="1" dirty="0" smtClean="0">
                    <a:cs typeface="Arial" charset="0"/>
                  </a:rPr>
                  <a:t>How to choose the discount rate?</a:t>
                </a:r>
              </a:p>
              <a:p>
                <a:endParaRPr lang="en-US" dirty="0"/>
              </a:p>
            </p:txBody>
          </p:sp>
        </mc:Choice>
        <mc:Fallback xmlns="">
          <p:sp>
            <p:nvSpPr>
              <p:cNvPr id="3" name="Notes Placeholder 2"/>
              <p:cNvSpPr>
                <a:spLocks noGrp="1"/>
              </p:cNvSpPr>
              <p:nvPr>
                <p:ph type="body" idx="1"/>
              </p:nvPr>
            </p:nvSpPr>
            <p:spPr/>
            <p:txBody>
              <a:bodyPr/>
              <a:lstStyle/>
              <a:p>
                <a:pPr>
                  <a:buFont typeface="Wingdings" pitchFamily="2" charset="2"/>
                  <a:buNone/>
                </a:pPr>
                <a:r>
                  <a:rPr lang="en-GB" sz="1600" dirty="0" err="1" smtClean="0">
                    <a:cs typeface="Arial" charset="0"/>
                  </a:rPr>
                  <a:t>Nordhaus</a:t>
                </a:r>
                <a:r>
                  <a:rPr lang="en-GB" sz="1600" dirty="0" smtClean="0">
                    <a:cs typeface="Arial" charset="0"/>
                  </a:rPr>
                  <a:t> (1997), "Discounting in Economics and Climate Change“</a:t>
                </a:r>
              </a:p>
              <a:p>
                <a:pPr>
                  <a:buFont typeface="Wingdings" pitchFamily="2" charset="2"/>
                  <a:buNone/>
                </a:pPr>
                <a:r>
                  <a:rPr lang="en-GB" sz="1800" b="1" dirty="0" smtClean="0">
                    <a:cs typeface="Arial" charset="0"/>
                  </a:rPr>
                  <a:t>Reasons to discount:</a:t>
                </a:r>
              </a:p>
              <a:p>
                <a:r>
                  <a:rPr lang="en-GB" sz="1800" dirty="0" smtClean="0">
                    <a:cs typeface="Arial" charset="0"/>
                  </a:rPr>
                  <a:t>Pure rate of time preference (</a:t>
                </a:r>
                <a:r>
                  <a:rPr lang="en-GB" sz="1800" b="1" i="1" dirty="0" smtClean="0">
                    <a:cs typeface="Arial" charset="0"/>
                  </a:rPr>
                  <a:t>time </a:t>
                </a:r>
                <a:r>
                  <a:rPr lang="en-GB" sz="1800" b="1" i="1" dirty="0" smtClean="0">
                    <a:cs typeface="Arial" charset="0"/>
                  </a:rPr>
                  <a:t>discounting</a:t>
                </a:r>
                <a:r>
                  <a:rPr lang="en-GB" sz="1800" dirty="0" smtClean="0">
                    <a:cs typeface="Arial" charset="0"/>
                  </a:rPr>
                  <a:t>)</a:t>
                </a:r>
                <a:r>
                  <a:rPr lang="en-GB" sz="1800" i="0" smtClean="0">
                    <a:latin typeface="Cambria Math"/>
                    <a:cs typeface="Arial" charset="0"/>
                  </a:rPr>
                  <a:t>"Type equation here.</a:t>
                </a:r>
                <a:r>
                  <a:rPr lang="it-IT" sz="1800" i="0" smtClean="0">
                    <a:latin typeface="Cambria Math"/>
                    <a:cs typeface="Arial" charset="0"/>
                  </a:rPr>
                  <a:t>"</a:t>
                </a:r>
                <a:endParaRPr lang="en-GB" sz="1800" dirty="0" smtClean="0">
                  <a:cs typeface="Arial" charset="0"/>
                </a:endParaRPr>
              </a:p>
              <a:p>
                <a:pPr lvl="1"/>
                <a:r>
                  <a:rPr lang="en-GB" sz="1600" dirty="0" smtClean="0">
                    <a:cs typeface="Arial" charset="0"/>
                  </a:rPr>
                  <a:t>rather consume today than later</a:t>
                </a:r>
              </a:p>
              <a:p>
                <a:pPr lvl="1"/>
                <a:r>
                  <a:rPr lang="en-GB" sz="1600" dirty="0" smtClean="0">
                    <a:cs typeface="Arial" charset="0"/>
                  </a:rPr>
                  <a:t>Which weight to put on later generations (?)</a:t>
                </a:r>
              </a:p>
              <a:p>
                <a:pPr lvl="1"/>
                <a:r>
                  <a:rPr lang="en-GB" sz="1600" dirty="0" smtClean="0">
                    <a:cs typeface="Arial" charset="0"/>
                  </a:rPr>
                  <a:t>Hard to defend a positive rate of time preference on ethical grounds</a:t>
                </a:r>
              </a:p>
              <a:p>
                <a:pPr lvl="1"/>
                <a:r>
                  <a:rPr lang="en-GB" sz="1600" dirty="0" smtClean="0">
                    <a:cs typeface="Arial" charset="0"/>
                  </a:rPr>
                  <a:t>However, social decision processes often in </a:t>
                </a:r>
                <a:r>
                  <a:rPr lang="en-GB" sz="1600" dirty="0" err="1" smtClean="0">
                    <a:cs typeface="Arial" charset="0"/>
                  </a:rPr>
                  <a:t>favor</a:t>
                </a:r>
                <a:r>
                  <a:rPr lang="en-GB" sz="1600" dirty="0" smtClean="0">
                    <a:cs typeface="Arial" charset="0"/>
                  </a:rPr>
                  <a:t> of today’s generations</a:t>
                </a:r>
              </a:p>
              <a:p>
                <a:r>
                  <a:rPr lang="en-GB" sz="1800" dirty="0" smtClean="0">
                    <a:cs typeface="Arial" charset="0"/>
                  </a:rPr>
                  <a:t>Economic growth (</a:t>
                </a:r>
                <a:r>
                  <a:rPr lang="en-GB" sz="1800" b="1" i="1" dirty="0" smtClean="0">
                    <a:cs typeface="Arial" charset="0"/>
                  </a:rPr>
                  <a:t>growth discounting</a:t>
                </a:r>
                <a:r>
                  <a:rPr lang="en-GB" sz="1800" dirty="0" smtClean="0">
                    <a:cs typeface="Arial" charset="0"/>
                  </a:rPr>
                  <a:t>)</a:t>
                </a:r>
              </a:p>
              <a:p>
                <a:pPr lvl="1"/>
                <a:r>
                  <a:rPr lang="en-GB" sz="1600" dirty="0" smtClean="0">
                    <a:cs typeface="Arial" charset="0"/>
                  </a:rPr>
                  <a:t>If someone is richer in ten years, a dollar today might be worth more than a dollar in ten years (utility u(x) concave; x=consumption)</a:t>
                </a:r>
              </a:p>
              <a:p>
                <a:pPr lvl="1"/>
                <a:r>
                  <a:rPr lang="en-GB" sz="1600" dirty="0" smtClean="0">
                    <a:cs typeface="Arial" charset="0"/>
                  </a:rPr>
                  <a:t>Future Growth will probably increase the standard of living</a:t>
                </a:r>
              </a:p>
              <a:p>
                <a:pPr lvl="1"/>
                <a:r>
                  <a:rPr lang="en-GB" sz="1600" dirty="0" smtClean="0">
                    <a:cs typeface="Arial" charset="0"/>
                  </a:rPr>
                  <a:t>One might perceive it appropriate that later, richer generations pay a larger fraction of costs</a:t>
                </a:r>
              </a:p>
              <a:p>
                <a:r>
                  <a:rPr lang="en-GB" sz="1800" dirty="0" smtClean="0">
                    <a:cs typeface="Times New Roman" pitchFamily="18" charset="0"/>
                  </a:rPr>
                  <a:t>The Productivity of Capital</a:t>
                </a:r>
              </a:p>
              <a:p>
                <a:pPr lvl="1"/>
                <a:r>
                  <a:rPr lang="en-GB" sz="1600" dirty="0" smtClean="0">
                    <a:cs typeface="Times New Roman" pitchFamily="18" charset="0"/>
                  </a:rPr>
                  <a:t>$1 invested now will be worth $1 plus the rate of interest</a:t>
                </a:r>
                <a:endParaRPr lang="en-GB" sz="1600" dirty="0" smtClean="0">
                  <a:cs typeface="Arial" charset="0"/>
                </a:endParaRPr>
              </a:p>
              <a:p>
                <a:pPr>
                  <a:buFont typeface="Wingdings" pitchFamily="2" charset="2"/>
                  <a:buNone/>
                </a:pPr>
                <a:r>
                  <a:rPr lang="en-GB" sz="1800" b="1" dirty="0" smtClean="0">
                    <a:cs typeface="Arial" charset="0"/>
                  </a:rPr>
                  <a:t>How to choose the discount rate?</a:t>
                </a:r>
              </a:p>
              <a:p>
                <a:endParaRPr lang="en-US" dirty="0"/>
              </a:p>
            </p:txBody>
          </p:sp>
        </mc:Fallback>
      </mc:AlternateContent>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12</a:t>
            </a:fld>
            <a:endParaRPr lang="it-IT"/>
          </a:p>
        </p:txBody>
      </p:sp>
    </p:spTree>
    <p:extLst>
      <p:ext uri="{BB962C8B-B14F-4D97-AF65-F5344CB8AC3E}">
        <p14:creationId xmlns:p14="http://schemas.microsoft.com/office/powerpoint/2010/main" val="713042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t-IT" dirty="0"/>
          </a:p>
        </p:txBody>
      </p:sp>
      <p:sp>
        <p:nvSpPr>
          <p:cNvPr id="4" name="Footer Placeholder 3"/>
          <p:cNvSpPr>
            <a:spLocks noGrp="1"/>
          </p:cNvSpPr>
          <p:nvPr>
            <p:ph type="ftr" sz="quarter" idx="10"/>
          </p:nvPr>
        </p:nvSpPr>
        <p:spPr/>
        <p:txBody>
          <a:bodyPr/>
          <a:lstStyle/>
          <a:p>
            <a:pPr>
              <a:defRPr/>
            </a:pPr>
            <a:r>
              <a:rPr lang="it-IT" smtClean="0"/>
              <a:t>1</a:t>
            </a:r>
            <a:endParaRPr lang="it-IT"/>
          </a:p>
        </p:txBody>
      </p:sp>
      <p:sp>
        <p:nvSpPr>
          <p:cNvPr id="5" name="Slide Number Placeholder 4"/>
          <p:cNvSpPr>
            <a:spLocks noGrp="1"/>
          </p:cNvSpPr>
          <p:nvPr>
            <p:ph type="sldNum" sz="quarter" idx="11"/>
          </p:nvPr>
        </p:nvSpPr>
        <p:spPr/>
        <p:txBody>
          <a:bodyPr/>
          <a:lstStyle/>
          <a:p>
            <a:pPr>
              <a:defRPr/>
            </a:pPr>
            <a:fld id="{612EEA0B-E8B0-4FFE-8CE9-13F528B50DF0}" type="slidenum">
              <a:rPr lang="it-IT" smtClean="0"/>
              <a:pPr>
                <a:defRPr/>
              </a:pPr>
              <a:t>14</a:t>
            </a:fld>
            <a:endParaRPr lang="it-IT"/>
          </a:p>
        </p:txBody>
      </p:sp>
    </p:spTree>
    <p:extLst>
      <p:ext uri="{BB962C8B-B14F-4D97-AF65-F5344CB8AC3E}">
        <p14:creationId xmlns:p14="http://schemas.microsoft.com/office/powerpoint/2010/main" val="17120574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742950" y="2130425"/>
            <a:ext cx="84201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fld id="{AF837A87-8182-4F0A-884A-3F8E4F4F4B92}" type="slidenum">
              <a:rPr lang="en-US"/>
              <a:pPr>
                <a:defRPr/>
              </a:pPr>
              <a:t>‹#›</a:t>
            </a:fld>
            <a:endParaRPr lang="en-US"/>
          </a:p>
        </p:txBody>
      </p:sp>
    </p:spTree>
    <p:extLst>
      <p:ext uri="{BB962C8B-B14F-4D97-AF65-F5344CB8AC3E}">
        <p14:creationId xmlns:p14="http://schemas.microsoft.com/office/powerpoint/2010/main" val="11653205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fld id="{0CDE3023-E8A7-46C5-B519-2981E0A1BD5B}" type="slidenum">
              <a:rPr lang="en-US"/>
              <a:pPr>
                <a:defRPr/>
              </a:pPr>
              <a:t>‹#›</a:t>
            </a:fld>
            <a:endParaRPr lang="en-US"/>
          </a:p>
        </p:txBody>
      </p:sp>
    </p:spTree>
    <p:extLst>
      <p:ext uri="{BB962C8B-B14F-4D97-AF65-F5344CB8AC3E}">
        <p14:creationId xmlns:p14="http://schemas.microsoft.com/office/powerpoint/2010/main" val="4253141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7061200" y="279400"/>
            <a:ext cx="2349500" cy="54435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12700" y="279400"/>
            <a:ext cx="6896100" cy="54435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fld id="{45600F29-A003-4670-BECD-94BD1684ED55}" type="slidenum">
              <a:rPr lang="en-US"/>
              <a:pPr>
                <a:defRPr/>
              </a:pPr>
              <a:t>‹#›</a:t>
            </a:fld>
            <a:endParaRPr lang="en-US"/>
          </a:p>
        </p:txBody>
      </p:sp>
    </p:spTree>
    <p:extLst>
      <p:ext uri="{BB962C8B-B14F-4D97-AF65-F5344CB8AC3E}">
        <p14:creationId xmlns:p14="http://schemas.microsoft.com/office/powerpoint/2010/main" val="1137104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Fare clic per modificare lo stile del titolo</a:t>
            </a:r>
            <a:endParaRPr lang="en-US" dirty="0"/>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13"/>
          <p:cNvSpPr>
            <a:spLocks noGrp="1" noChangeArrowheads="1"/>
          </p:cNvSpPr>
          <p:nvPr>
            <p:ph type="ftr" sz="quarter" idx="10"/>
          </p:nvPr>
        </p:nvSpPr>
        <p:spPr>
          <a:ln/>
        </p:spPr>
        <p:txBody>
          <a:bodyPr/>
          <a:lstStyle>
            <a:lvl1pPr>
              <a:defRPr/>
            </a:lvl1pPr>
          </a:lstStyle>
          <a:p>
            <a:pPr>
              <a:defRPr/>
            </a:pPr>
            <a:fld id="{0F968ED0-1FF1-40D3-9452-A61CB9F49107}" type="slidenum">
              <a:rPr lang="en-US"/>
              <a:pPr>
                <a:defRPr/>
              </a:pPr>
              <a:t>‹#›</a:t>
            </a:fld>
            <a:endParaRPr lang="en-US"/>
          </a:p>
        </p:txBody>
      </p:sp>
    </p:spTree>
    <p:extLst>
      <p:ext uri="{BB962C8B-B14F-4D97-AF65-F5344CB8AC3E}">
        <p14:creationId xmlns:p14="http://schemas.microsoft.com/office/powerpoint/2010/main" val="219050446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82638" y="4406900"/>
            <a:ext cx="84201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13"/>
          <p:cNvSpPr>
            <a:spLocks noGrp="1" noChangeArrowheads="1"/>
          </p:cNvSpPr>
          <p:nvPr>
            <p:ph type="ftr" sz="quarter" idx="10"/>
          </p:nvPr>
        </p:nvSpPr>
        <p:spPr>
          <a:ln/>
        </p:spPr>
        <p:txBody>
          <a:bodyPr/>
          <a:lstStyle>
            <a:lvl1pPr>
              <a:defRPr/>
            </a:lvl1pPr>
          </a:lstStyle>
          <a:p>
            <a:pPr>
              <a:defRPr/>
            </a:pPr>
            <a:fld id="{B84D0A3C-83FE-454A-866C-A15514C84186}" type="slidenum">
              <a:rPr lang="en-US"/>
              <a:pPr>
                <a:defRPr/>
              </a:pPr>
              <a:t>‹#›</a:t>
            </a:fld>
            <a:endParaRPr lang="en-US"/>
          </a:p>
        </p:txBody>
      </p:sp>
    </p:spTree>
    <p:extLst>
      <p:ext uri="{BB962C8B-B14F-4D97-AF65-F5344CB8AC3E}">
        <p14:creationId xmlns:p14="http://schemas.microsoft.com/office/powerpoint/2010/main" val="171203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1235075" y="1196975"/>
            <a:ext cx="40116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5399088" y="1196975"/>
            <a:ext cx="40116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13"/>
          <p:cNvSpPr>
            <a:spLocks noGrp="1" noChangeArrowheads="1"/>
          </p:cNvSpPr>
          <p:nvPr>
            <p:ph type="ftr" sz="quarter" idx="10"/>
          </p:nvPr>
        </p:nvSpPr>
        <p:spPr>
          <a:ln/>
        </p:spPr>
        <p:txBody>
          <a:bodyPr/>
          <a:lstStyle>
            <a:lvl1pPr>
              <a:defRPr/>
            </a:lvl1pPr>
          </a:lstStyle>
          <a:p>
            <a:pPr>
              <a:defRPr/>
            </a:pPr>
            <a:fld id="{27EE8DB3-7523-44DD-8384-786543926AA2}" type="slidenum">
              <a:rPr lang="en-US"/>
              <a:pPr>
                <a:defRPr/>
              </a:pPr>
              <a:t>‹#›</a:t>
            </a:fld>
            <a:endParaRPr lang="en-US"/>
          </a:p>
        </p:txBody>
      </p:sp>
    </p:spTree>
    <p:extLst>
      <p:ext uri="{BB962C8B-B14F-4D97-AF65-F5344CB8AC3E}">
        <p14:creationId xmlns:p14="http://schemas.microsoft.com/office/powerpoint/2010/main" val="2746078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95300" y="274638"/>
            <a:ext cx="8915400" cy="1143000"/>
          </a:xfrm>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13"/>
          <p:cNvSpPr>
            <a:spLocks noGrp="1" noChangeArrowheads="1"/>
          </p:cNvSpPr>
          <p:nvPr>
            <p:ph type="ftr" sz="quarter" idx="10"/>
          </p:nvPr>
        </p:nvSpPr>
        <p:spPr>
          <a:ln/>
        </p:spPr>
        <p:txBody>
          <a:bodyPr/>
          <a:lstStyle>
            <a:lvl1pPr>
              <a:defRPr/>
            </a:lvl1pPr>
          </a:lstStyle>
          <a:p>
            <a:pPr>
              <a:defRPr/>
            </a:pPr>
            <a:fld id="{40A5BB43-DDE9-4095-AF4B-FA8923EAB1E6}" type="slidenum">
              <a:rPr lang="en-US"/>
              <a:pPr>
                <a:defRPr/>
              </a:pPr>
              <a:t>‹#›</a:t>
            </a:fld>
            <a:endParaRPr lang="en-US"/>
          </a:p>
        </p:txBody>
      </p:sp>
    </p:spTree>
    <p:extLst>
      <p:ext uri="{BB962C8B-B14F-4D97-AF65-F5344CB8AC3E}">
        <p14:creationId xmlns:p14="http://schemas.microsoft.com/office/powerpoint/2010/main" val="3462735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13"/>
          <p:cNvSpPr>
            <a:spLocks noGrp="1" noChangeArrowheads="1"/>
          </p:cNvSpPr>
          <p:nvPr>
            <p:ph type="ftr" sz="quarter" idx="10"/>
          </p:nvPr>
        </p:nvSpPr>
        <p:spPr>
          <a:ln/>
        </p:spPr>
        <p:txBody>
          <a:bodyPr/>
          <a:lstStyle>
            <a:lvl1pPr>
              <a:defRPr/>
            </a:lvl1pPr>
          </a:lstStyle>
          <a:p>
            <a:pPr>
              <a:defRPr/>
            </a:pPr>
            <a:fld id="{1E589824-3B6E-47BD-B4A2-B0FD23ADB4A5}" type="slidenum">
              <a:rPr lang="en-US"/>
              <a:pPr>
                <a:defRPr/>
              </a:pPr>
              <a:t>‹#›</a:t>
            </a:fld>
            <a:endParaRPr lang="en-US"/>
          </a:p>
        </p:txBody>
      </p:sp>
    </p:spTree>
    <p:extLst>
      <p:ext uri="{BB962C8B-B14F-4D97-AF65-F5344CB8AC3E}">
        <p14:creationId xmlns:p14="http://schemas.microsoft.com/office/powerpoint/2010/main" val="1007964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13"/>
          <p:cNvSpPr>
            <a:spLocks noGrp="1" noChangeArrowheads="1"/>
          </p:cNvSpPr>
          <p:nvPr>
            <p:ph type="ftr" sz="quarter" idx="10"/>
          </p:nvPr>
        </p:nvSpPr>
        <p:spPr>
          <a:ln/>
        </p:spPr>
        <p:txBody>
          <a:bodyPr/>
          <a:lstStyle>
            <a:lvl1pPr>
              <a:defRPr/>
            </a:lvl1pPr>
          </a:lstStyle>
          <a:p>
            <a:pPr>
              <a:defRPr/>
            </a:pPr>
            <a:fld id="{74852BB3-1201-48C1-A8D8-B19C7921344D}" type="slidenum">
              <a:rPr lang="en-US"/>
              <a:pPr>
                <a:defRPr/>
              </a:pPr>
              <a:t>‹#›</a:t>
            </a:fld>
            <a:endParaRPr lang="en-US"/>
          </a:p>
        </p:txBody>
      </p:sp>
    </p:spTree>
    <p:extLst>
      <p:ext uri="{BB962C8B-B14F-4D97-AF65-F5344CB8AC3E}">
        <p14:creationId xmlns:p14="http://schemas.microsoft.com/office/powerpoint/2010/main" val="2379155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95300" y="273050"/>
            <a:ext cx="3259138"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3"/>
          <p:cNvSpPr>
            <a:spLocks noGrp="1" noChangeArrowheads="1"/>
          </p:cNvSpPr>
          <p:nvPr>
            <p:ph type="ftr" sz="quarter" idx="10"/>
          </p:nvPr>
        </p:nvSpPr>
        <p:spPr>
          <a:ln/>
        </p:spPr>
        <p:txBody>
          <a:bodyPr/>
          <a:lstStyle>
            <a:lvl1pPr>
              <a:defRPr/>
            </a:lvl1pPr>
          </a:lstStyle>
          <a:p>
            <a:pPr>
              <a:defRPr/>
            </a:pPr>
            <a:fld id="{0DB31F92-901A-48BA-B248-CA5D75A213D0}" type="slidenum">
              <a:rPr lang="en-US"/>
              <a:pPr>
                <a:defRPr/>
              </a:pPr>
              <a:t>‹#›</a:t>
            </a:fld>
            <a:endParaRPr lang="en-US"/>
          </a:p>
        </p:txBody>
      </p:sp>
    </p:spTree>
    <p:extLst>
      <p:ext uri="{BB962C8B-B14F-4D97-AF65-F5344CB8AC3E}">
        <p14:creationId xmlns:p14="http://schemas.microsoft.com/office/powerpoint/2010/main" val="3978343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941513" y="4800600"/>
            <a:ext cx="59436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13"/>
          <p:cNvSpPr>
            <a:spLocks noGrp="1" noChangeArrowheads="1"/>
          </p:cNvSpPr>
          <p:nvPr>
            <p:ph type="ftr" sz="quarter" idx="10"/>
          </p:nvPr>
        </p:nvSpPr>
        <p:spPr>
          <a:ln/>
        </p:spPr>
        <p:txBody>
          <a:bodyPr/>
          <a:lstStyle>
            <a:lvl1pPr>
              <a:defRPr/>
            </a:lvl1pPr>
          </a:lstStyle>
          <a:p>
            <a:pPr>
              <a:defRPr/>
            </a:pPr>
            <a:fld id="{29F2C1D1-2A36-4786-8E49-7453B2AE474A}" type="slidenum">
              <a:rPr lang="en-US"/>
              <a:pPr>
                <a:defRPr/>
              </a:pPr>
              <a:t>‹#›</a:t>
            </a:fld>
            <a:endParaRPr lang="en-US"/>
          </a:p>
        </p:txBody>
      </p:sp>
    </p:spTree>
    <p:extLst>
      <p:ext uri="{BB962C8B-B14F-4D97-AF65-F5344CB8AC3E}">
        <p14:creationId xmlns:p14="http://schemas.microsoft.com/office/powerpoint/2010/main" val="11212410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5"/>
          <p:cNvSpPr>
            <a:spLocks noChangeArrowheads="1"/>
          </p:cNvSpPr>
          <p:nvPr/>
        </p:nvSpPr>
        <p:spPr bwMode="auto">
          <a:xfrm>
            <a:off x="0" y="0"/>
            <a:ext cx="990600" cy="1198563"/>
          </a:xfrm>
          <a:prstGeom prst="rect">
            <a:avLst/>
          </a:prstGeom>
          <a:solidFill>
            <a:srgbClr val="002B5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b="0">
              <a:solidFill>
                <a:schemeClr val="tx1"/>
              </a:solidFill>
              <a:cs typeface="Arial" pitchFamily="34" charset="0"/>
            </a:endParaRPr>
          </a:p>
        </p:txBody>
      </p:sp>
      <p:sp>
        <p:nvSpPr>
          <p:cNvPr id="1027" name="Rectangle 28"/>
          <p:cNvSpPr>
            <a:spLocks noChangeArrowheads="1"/>
          </p:cNvSpPr>
          <p:nvPr/>
        </p:nvSpPr>
        <p:spPr bwMode="auto">
          <a:xfrm>
            <a:off x="0" y="6019800"/>
            <a:ext cx="990600" cy="838200"/>
          </a:xfrm>
          <a:prstGeom prst="rect">
            <a:avLst/>
          </a:prstGeom>
          <a:solidFill>
            <a:srgbClr val="E37A3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sz="1800" b="0">
              <a:solidFill>
                <a:schemeClr val="tx1"/>
              </a:solidFill>
              <a:cs typeface="Arial" pitchFamily="34" charset="0"/>
            </a:endParaRPr>
          </a:p>
        </p:txBody>
      </p:sp>
      <p:pic>
        <p:nvPicPr>
          <p:cNvPr id="1028" name="Picture 36" descr="Marchio a colori"/>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620000" y="5948363"/>
            <a:ext cx="1768475" cy="833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Line 27"/>
          <p:cNvSpPr>
            <a:spLocks noChangeShapeType="1"/>
          </p:cNvSpPr>
          <p:nvPr/>
        </p:nvSpPr>
        <p:spPr bwMode="auto">
          <a:xfrm>
            <a:off x="930275" y="6492875"/>
            <a:ext cx="1295400" cy="0"/>
          </a:xfrm>
          <a:prstGeom prst="line">
            <a:avLst/>
          </a:prstGeom>
          <a:noFill/>
          <a:ln w="12700">
            <a:solidFill>
              <a:srgbClr val="E37A3C"/>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31" name="Line 33"/>
          <p:cNvSpPr>
            <a:spLocks noChangeShapeType="1"/>
          </p:cNvSpPr>
          <p:nvPr/>
        </p:nvSpPr>
        <p:spPr bwMode="auto">
          <a:xfrm>
            <a:off x="0" y="6477000"/>
            <a:ext cx="593725" cy="0"/>
          </a:xfrm>
          <a:prstGeom prst="line">
            <a:avLst/>
          </a:prstGeom>
          <a:noFill/>
          <a:ln w="12700">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32" name="Line 35"/>
          <p:cNvSpPr>
            <a:spLocks noChangeShapeType="1"/>
          </p:cNvSpPr>
          <p:nvPr/>
        </p:nvSpPr>
        <p:spPr bwMode="auto">
          <a:xfrm flipV="1">
            <a:off x="0" y="854075"/>
            <a:ext cx="762000" cy="1588"/>
          </a:xfrm>
          <a:prstGeom prst="line">
            <a:avLst/>
          </a:prstGeom>
          <a:noFill/>
          <a:ln w="12700">
            <a:solidFill>
              <a:srgbClr val="E37A3C"/>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33" name="Line 15"/>
          <p:cNvSpPr>
            <a:spLocks noChangeShapeType="1"/>
          </p:cNvSpPr>
          <p:nvPr/>
        </p:nvSpPr>
        <p:spPr bwMode="auto">
          <a:xfrm>
            <a:off x="1295400" y="855663"/>
            <a:ext cx="8610600" cy="0"/>
          </a:xfrm>
          <a:prstGeom prst="line">
            <a:avLst/>
          </a:prstGeom>
          <a:noFill/>
          <a:ln w="12700">
            <a:solidFill>
              <a:srgbClr val="002B52"/>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034" name="Line 12"/>
          <p:cNvSpPr>
            <a:spLocks noChangeShapeType="1"/>
          </p:cNvSpPr>
          <p:nvPr/>
        </p:nvSpPr>
        <p:spPr bwMode="auto">
          <a:xfrm>
            <a:off x="15875" y="854075"/>
            <a:ext cx="746125" cy="0"/>
          </a:xfrm>
          <a:prstGeom prst="line">
            <a:avLst/>
          </a:prstGeom>
          <a:noFill/>
          <a:ln w="12700">
            <a:solidFill>
              <a:srgbClr val="E37A3C"/>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66573" name="Rectangle 13"/>
          <p:cNvSpPr>
            <a:spLocks noGrp="1" noChangeArrowheads="1"/>
          </p:cNvSpPr>
          <p:nvPr>
            <p:ph type="ftr" sz="quarter" idx="3"/>
          </p:nvPr>
        </p:nvSpPr>
        <p:spPr bwMode="auto">
          <a:xfrm>
            <a:off x="-304800" y="6248400"/>
            <a:ext cx="976313" cy="212725"/>
          </a:xfrm>
          <a:prstGeom prst="rect">
            <a:avLst/>
          </a:prstGeom>
          <a:noFill/>
          <a:ln w="9525" algn="ctr">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buFontTx/>
              <a:buNone/>
              <a:defRPr sz="1000" b="0">
                <a:solidFill>
                  <a:schemeClr val="bg1"/>
                </a:solidFill>
                <a:latin typeface="Arial" charset="0"/>
                <a:ea typeface="ＭＳ Ｐゴシック" pitchFamily="34" charset="-128"/>
                <a:cs typeface="+mn-cs"/>
              </a:defRPr>
            </a:lvl1pPr>
          </a:lstStyle>
          <a:p>
            <a:pPr>
              <a:defRPr/>
            </a:pPr>
            <a:fld id="{5333D824-C8ED-49CE-B5B1-26F658EDB64D}" type="slidenum">
              <a:rPr lang="en-US"/>
              <a:pPr>
                <a:defRPr/>
              </a:pPr>
              <a:t>‹#›</a:t>
            </a:fld>
            <a:endParaRPr lang="en-US"/>
          </a:p>
        </p:txBody>
      </p:sp>
      <p:sp>
        <p:nvSpPr>
          <p:cNvPr id="1036" name="Rectangle 14"/>
          <p:cNvSpPr>
            <a:spLocks noChangeArrowheads="1"/>
          </p:cNvSpPr>
          <p:nvPr/>
        </p:nvSpPr>
        <p:spPr bwMode="auto">
          <a:xfrm>
            <a:off x="-238125" y="6232525"/>
            <a:ext cx="1857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b="0">
              <a:solidFill>
                <a:schemeClr val="tx1"/>
              </a:solidFill>
              <a:cs typeface="Arial" pitchFamily="34" charset="0"/>
            </a:endParaRPr>
          </a:p>
        </p:txBody>
      </p:sp>
      <p:sp>
        <p:nvSpPr>
          <p:cNvPr id="1037" name="Rectangle 16"/>
          <p:cNvSpPr>
            <a:spLocks noGrp="1" noChangeArrowheads="1"/>
          </p:cNvSpPr>
          <p:nvPr>
            <p:ph type="body" idx="1"/>
          </p:nvPr>
        </p:nvSpPr>
        <p:spPr bwMode="auto">
          <a:xfrm>
            <a:off x="1235075" y="1196975"/>
            <a:ext cx="81756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Fare clic per inserire il testo</a:t>
            </a:r>
          </a:p>
        </p:txBody>
      </p:sp>
      <p:sp>
        <p:nvSpPr>
          <p:cNvPr id="1038" name="Rectangle 25"/>
          <p:cNvSpPr>
            <a:spLocks noGrp="1" noChangeArrowheads="1"/>
          </p:cNvSpPr>
          <p:nvPr>
            <p:ph type="title"/>
          </p:nvPr>
        </p:nvSpPr>
        <p:spPr bwMode="auto">
          <a:xfrm>
            <a:off x="12700" y="279400"/>
            <a:ext cx="93948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Fare clic per modificare lo stile del titolo</a:t>
            </a:r>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iming>
    <p:tnLst>
      <p:par>
        <p:cTn id="1" dur="indefinite" restart="never" nodeType="tmRoot"/>
      </p:par>
    </p:tnLst>
  </p:timing>
  <p:hf sldNum="0" hdr="0" dt="0"/>
  <p:txStyles>
    <p:titleStyle>
      <a:lvl1pPr algn="l" defTabSz="457200" rtl="0" eaLnBrk="0" fontAlgn="base" hangingPunct="0">
        <a:spcBef>
          <a:spcPct val="0"/>
        </a:spcBef>
        <a:spcAft>
          <a:spcPct val="0"/>
        </a:spcAft>
        <a:tabLst>
          <a:tab pos="1163638" algn="l"/>
        </a:tabLst>
        <a:defRPr sz="2400" b="1">
          <a:solidFill>
            <a:srgbClr val="EA8800"/>
          </a:solidFill>
          <a:latin typeface="+mj-lt"/>
          <a:ea typeface="+mj-ea"/>
          <a:cs typeface="+mj-cs"/>
        </a:defRPr>
      </a:lvl1pPr>
      <a:lvl2pPr algn="l" defTabSz="457200" rtl="0" eaLnBrk="0" fontAlgn="base" hangingPunct="0">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2pPr>
      <a:lvl3pPr algn="l" defTabSz="457200" rtl="0" eaLnBrk="0" fontAlgn="base" hangingPunct="0">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3pPr>
      <a:lvl4pPr algn="l" defTabSz="457200" rtl="0" eaLnBrk="0" fontAlgn="base" hangingPunct="0">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4pPr>
      <a:lvl5pPr algn="l" defTabSz="457200" rtl="0" eaLnBrk="0" fontAlgn="base" hangingPunct="0">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5pPr>
      <a:lvl6pPr marL="457200" algn="l" defTabSz="457200" rtl="0" fontAlgn="base">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6pPr>
      <a:lvl7pPr marL="914400" algn="l" defTabSz="457200" rtl="0" fontAlgn="base">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7pPr>
      <a:lvl8pPr marL="1371600" algn="l" defTabSz="457200" rtl="0" fontAlgn="base">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8pPr>
      <a:lvl9pPr marL="1828800" algn="l" defTabSz="457200" rtl="0" fontAlgn="base">
        <a:spcBef>
          <a:spcPct val="0"/>
        </a:spcBef>
        <a:spcAft>
          <a:spcPct val="0"/>
        </a:spcAft>
        <a:tabLst>
          <a:tab pos="1163638" algn="l"/>
        </a:tabLst>
        <a:defRPr sz="2400" b="1">
          <a:solidFill>
            <a:srgbClr val="EA8800"/>
          </a:solidFill>
          <a:latin typeface="Arial" charset="0"/>
          <a:ea typeface="ＭＳ Ｐゴシック" pitchFamily="34" charset="-128"/>
          <a:cs typeface="Arial" charset="0"/>
        </a:defRPr>
      </a:lvl9pPr>
    </p:titleStyle>
    <p:bodyStyle>
      <a:lvl1pPr marL="342900" indent="-342900" algn="l" defTabSz="457200" rtl="0" eaLnBrk="0" fontAlgn="base" hangingPunct="0">
        <a:spcBef>
          <a:spcPct val="20000"/>
        </a:spcBef>
        <a:spcAft>
          <a:spcPct val="0"/>
        </a:spcAft>
        <a:buFont typeface="Arial" pitchFamily="34" charset="0"/>
        <a:defRPr sz="2400">
          <a:solidFill>
            <a:srgbClr val="002B52"/>
          </a:solidFill>
          <a:latin typeface="+mn-lt"/>
          <a:ea typeface="+mn-ea"/>
          <a:cs typeface="+mn-cs"/>
        </a:defRPr>
      </a:lvl1pPr>
      <a:lvl2pPr marL="742950" indent="-285750" algn="l" defTabSz="457200" rtl="0" eaLnBrk="0" fontAlgn="base" hangingPunct="0">
        <a:spcBef>
          <a:spcPct val="20000"/>
        </a:spcBef>
        <a:spcAft>
          <a:spcPct val="0"/>
        </a:spcAft>
        <a:buClr>
          <a:srgbClr val="00246E"/>
        </a:buClr>
        <a:buFont typeface="Wingdings" pitchFamily="2" charset="2"/>
        <a:buChar char="§"/>
        <a:defRPr sz="2300">
          <a:solidFill>
            <a:srgbClr val="00246E"/>
          </a:solidFill>
          <a:latin typeface="Calibri" pitchFamily="34" charset="0"/>
          <a:ea typeface="+mn-ea"/>
          <a:cs typeface="+mn-cs"/>
        </a:defRPr>
      </a:lvl2pPr>
      <a:lvl3pPr marL="1143000" indent="-228600" algn="l" defTabSz="457200" rtl="0" eaLnBrk="0" fontAlgn="base" hangingPunct="0">
        <a:spcBef>
          <a:spcPct val="20000"/>
        </a:spcBef>
        <a:spcAft>
          <a:spcPct val="0"/>
        </a:spcAft>
        <a:buClr>
          <a:srgbClr val="EA8800"/>
        </a:buClr>
        <a:buFont typeface="Arial" pitchFamily="34" charset="0"/>
        <a:buChar char="•"/>
        <a:defRPr sz="2200">
          <a:solidFill>
            <a:srgbClr val="00246E"/>
          </a:solidFill>
          <a:latin typeface="Calibri" pitchFamily="34" charset="0"/>
          <a:ea typeface="+mn-ea"/>
          <a:cs typeface="+mn-cs"/>
        </a:defRPr>
      </a:lvl3pPr>
      <a:lvl4pPr marL="1600200" indent="-228600" algn="l" defTabSz="457200" rtl="0" eaLnBrk="0" fontAlgn="base" hangingPunct="0">
        <a:spcBef>
          <a:spcPct val="20000"/>
        </a:spcBef>
        <a:spcAft>
          <a:spcPct val="0"/>
        </a:spcAft>
        <a:buClr>
          <a:srgbClr val="EA8800"/>
        </a:buClr>
        <a:buFont typeface="Arial" pitchFamily="34" charset="0"/>
        <a:buChar char="–"/>
        <a:defRPr sz="2100">
          <a:solidFill>
            <a:srgbClr val="00246E"/>
          </a:solidFill>
          <a:latin typeface="Calibri" pitchFamily="34" charset="0"/>
          <a:ea typeface="+mn-ea"/>
          <a:cs typeface="+mn-cs"/>
        </a:defRPr>
      </a:lvl4pPr>
      <a:lvl5pPr marL="2057400" indent="-228600" algn="l" defTabSz="457200" rtl="0" eaLnBrk="0" fontAlgn="base" hangingPunct="0">
        <a:spcBef>
          <a:spcPct val="20000"/>
        </a:spcBef>
        <a:spcAft>
          <a:spcPct val="0"/>
        </a:spcAft>
        <a:buClr>
          <a:srgbClr val="EA8800"/>
        </a:buClr>
        <a:buFont typeface="Arial" pitchFamily="34" charset="0"/>
        <a:buChar char="»"/>
        <a:defRPr sz="2000">
          <a:solidFill>
            <a:srgbClr val="00246E"/>
          </a:solidFill>
          <a:latin typeface="Calibri" pitchFamily="34" charset="0"/>
          <a:ea typeface="+mn-ea"/>
          <a:cs typeface="+mn-cs"/>
        </a:defRPr>
      </a:lvl5pPr>
      <a:lvl6pPr marL="25146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6pPr>
      <a:lvl7pPr marL="29718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7pPr>
      <a:lvl8pPr marL="34290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8pPr>
      <a:lvl9pPr marL="38862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17" Type="http://schemas.openxmlformats.org/officeDocument/2006/relationships/tags" Target="../tags/tag117.xml"/><Relationship Id="rId21" Type="http://schemas.openxmlformats.org/officeDocument/2006/relationships/tags" Target="../tags/tag21.xml"/><Relationship Id="rId63" Type="http://schemas.openxmlformats.org/officeDocument/2006/relationships/tags" Target="../tags/tag63.xml"/><Relationship Id="rId159" Type="http://schemas.openxmlformats.org/officeDocument/2006/relationships/tags" Target="../tags/tag159.xml"/><Relationship Id="rId170" Type="http://schemas.openxmlformats.org/officeDocument/2006/relationships/tags" Target="../tags/tag170.xml"/><Relationship Id="rId226" Type="http://schemas.openxmlformats.org/officeDocument/2006/relationships/tags" Target="../tags/tag226.xml"/><Relationship Id="rId107" Type="http://schemas.openxmlformats.org/officeDocument/2006/relationships/tags" Target="../tags/tag107.xml"/><Relationship Id="rId268" Type="http://schemas.openxmlformats.org/officeDocument/2006/relationships/slideLayout" Target="../slideLayouts/slideLayout2.xml"/><Relationship Id="rId11" Type="http://schemas.openxmlformats.org/officeDocument/2006/relationships/tags" Target="../tags/tag11.xml"/><Relationship Id="rId32" Type="http://schemas.openxmlformats.org/officeDocument/2006/relationships/tags" Target="../tags/tag32.xml"/><Relationship Id="rId53" Type="http://schemas.openxmlformats.org/officeDocument/2006/relationships/tags" Target="../tags/tag53.xml"/><Relationship Id="rId74" Type="http://schemas.openxmlformats.org/officeDocument/2006/relationships/tags" Target="../tags/tag74.xml"/><Relationship Id="rId128" Type="http://schemas.openxmlformats.org/officeDocument/2006/relationships/tags" Target="../tags/tag128.xml"/><Relationship Id="rId149" Type="http://schemas.openxmlformats.org/officeDocument/2006/relationships/tags" Target="../tags/tag149.xml"/><Relationship Id="rId5" Type="http://schemas.openxmlformats.org/officeDocument/2006/relationships/tags" Target="../tags/tag5.xml"/><Relationship Id="rId95" Type="http://schemas.openxmlformats.org/officeDocument/2006/relationships/tags" Target="../tags/tag95.xml"/><Relationship Id="rId160" Type="http://schemas.openxmlformats.org/officeDocument/2006/relationships/tags" Target="../tags/tag160.xml"/><Relationship Id="rId181" Type="http://schemas.openxmlformats.org/officeDocument/2006/relationships/tags" Target="../tags/tag181.xml"/><Relationship Id="rId216" Type="http://schemas.openxmlformats.org/officeDocument/2006/relationships/tags" Target="../tags/tag216.xml"/><Relationship Id="rId237" Type="http://schemas.openxmlformats.org/officeDocument/2006/relationships/tags" Target="../tags/tag237.xml"/><Relationship Id="rId258" Type="http://schemas.openxmlformats.org/officeDocument/2006/relationships/tags" Target="../tags/tag258.xml"/><Relationship Id="rId22" Type="http://schemas.openxmlformats.org/officeDocument/2006/relationships/tags" Target="../tags/tag22.xml"/><Relationship Id="rId43" Type="http://schemas.openxmlformats.org/officeDocument/2006/relationships/tags" Target="../tags/tag43.xml"/><Relationship Id="rId64" Type="http://schemas.openxmlformats.org/officeDocument/2006/relationships/tags" Target="../tags/tag64.xml"/><Relationship Id="rId118" Type="http://schemas.openxmlformats.org/officeDocument/2006/relationships/tags" Target="../tags/tag118.xml"/><Relationship Id="rId139" Type="http://schemas.openxmlformats.org/officeDocument/2006/relationships/tags" Target="../tags/tag139.xml"/><Relationship Id="rId85" Type="http://schemas.openxmlformats.org/officeDocument/2006/relationships/tags" Target="../tags/tag85.xml"/><Relationship Id="rId150" Type="http://schemas.openxmlformats.org/officeDocument/2006/relationships/tags" Target="../tags/tag150.xml"/><Relationship Id="rId171" Type="http://schemas.openxmlformats.org/officeDocument/2006/relationships/tags" Target="../tags/tag171.xml"/><Relationship Id="rId192" Type="http://schemas.openxmlformats.org/officeDocument/2006/relationships/tags" Target="../tags/tag192.xml"/><Relationship Id="rId206" Type="http://schemas.openxmlformats.org/officeDocument/2006/relationships/tags" Target="../tags/tag206.xml"/><Relationship Id="rId227" Type="http://schemas.openxmlformats.org/officeDocument/2006/relationships/tags" Target="../tags/tag227.xml"/><Relationship Id="rId248" Type="http://schemas.openxmlformats.org/officeDocument/2006/relationships/tags" Target="../tags/tag248.xml"/><Relationship Id="rId12" Type="http://schemas.openxmlformats.org/officeDocument/2006/relationships/tags" Target="../tags/tag12.xml"/><Relationship Id="rId33" Type="http://schemas.openxmlformats.org/officeDocument/2006/relationships/tags" Target="../tags/tag33.xml"/><Relationship Id="rId108" Type="http://schemas.openxmlformats.org/officeDocument/2006/relationships/tags" Target="../tags/tag108.xml"/><Relationship Id="rId129" Type="http://schemas.openxmlformats.org/officeDocument/2006/relationships/tags" Target="../tags/tag129.xml"/><Relationship Id="rId54" Type="http://schemas.openxmlformats.org/officeDocument/2006/relationships/tags" Target="../tags/tag54.xml"/><Relationship Id="rId75" Type="http://schemas.openxmlformats.org/officeDocument/2006/relationships/tags" Target="../tags/tag75.xml"/><Relationship Id="rId96" Type="http://schemas.openxmlformats.org/officeDocument/2006/relationships/tags" Target="../tags/tag96.xml"/><Relationship Id="rId140" Type="http://schemas.openxmlformats.org/officeDocument/2006/relationships/tags" Target="../tags/tag140.xml"/><Relationship Id="rId161" Type="http://schemas.openxmlformats.org/officeDocument/2006/relationships/tags" Target="../tags/tag161.xml"/><Relationship Id="rId182" Type="http://schemas.openxmlformats.org/officeDocument/2006/relationships/tags" Target="../tags/tag182.xml"/><Relationship Id="rId217" Type="http://schemas.openxmlformats.org/officeDocument/2006/relationships/tags" Target="../tags/tag217.xml"/><Relationship Id="rId6" Type="http://schemas.openxmlformats.org/officeDocument/2006/relationships/tags" Target="../tags/tag6.xml"/><Relationship Id="rId238" Type="http://schemas.openxmlformats.org/officeDocument/2006/relationships/tags" Target="../tags/tag238.xml"/><Relationship Id="rId259" Type="http://schemas.openxmlformats.org/officeDocument/2006/relationships/tags" Target="../tags/tag259.xml"/><Relationship Id="rId23" Type="http://schemas.openxmlformats.org/officeDocument/2006/relationships/tags" Target="../tags/tag23.xml"/><Relationship Id="rId119" Type="http://schemas.openxmlformats.org/officeDocument/2006/relationships/tags" Target="../tags/tag119.xml"/><Relationship Id="rId44" Type="http://schemas.openxmlformats.org/officeDocument/2006/relationships/tags" Target="../tags/tag44.xml"/><Relationship Id="rId65" Type="http://schemas.openxmlformats.org/officeDocument/2006/relationships/tags" Target="../tags/tag65.xml"/><Relationship Id="rId86" Type="http://schemas.openxmlformats.org/officeDocument/2006/relationships/tags" Target="../tags/tag86.xml"/><Relationship Id="rId130" Type="http://schemas.openxmlformats.org/officeDocument/2006/relationships/tags" Target="../tags/tag130.xml"/><Relationship Id="rId151" Type="http://schemas.openxmlformats.org/officeDocument/2006/relationships/tags" Target="../tags/tag151.xml"/><Relationship Id="rId172" Type="http://schemas.openxmlformats.org/officeDocument/2006/relationships/tags" Target="../tags/tag172.xml"/><Relationship Id="rId193" Type="http://schemas.openxmlformats.org/officeDocument/2006/relationships/tags" Target="../tags/tag193.xml"/><Relationship Id="rId207" Type="http://schemas.openxmlformats.org/officeDocument/2006/relationships/tags" Target="../tags/tag207.xml"/><Relationship Id="rId228" Type="http://schemas.openxmlformats.org/officeDocument/2006/relationships/tags" Target="../tags/tag228.xml"/><Relationship Id="rId249" Type="http://schemas.openxmlformats.org/officeDocument/2006/relationships/tags" Target="../tags/tag249.xml"/><Relationship Id="rId13" Type="http://schemas.openxmlformats.org/officeDocument/2006/relationships/tags" Target="../tags/tag13.xml"/><Relationship Id="rId109" Type="http://schemas.openxmlformats.org/officeDocument/2006/relationships/tags" Target="../tags/tag109.xml"/><Relationship Id="rId260" Type="http://schemas.openxmlformats.org/officeDocument/2006/relationships/tags" Target="../tags/tag260.xml"/><Relationship Id="rId34" Type="http://schemas.openxmlformats.org/officeDocument/2006/relationships/tags" Target="../tags/tag34.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20" Type="http://schemas.openxmlformats.org/officeDocument/2006/relationships/tags" Target="../tags/tag120.xml"/><Relationship Id="rId141" Type="http://schemas.openxmlformats.org/officeDocument/2006/relationships/tags" Target="../tags/tag141.xml"/><Relationship Id="rId7" Type="http://schemas.openxmlformats.org/officeDocument/2006/relationships/tags" Target="../tags/tag7.xml"/><Relationship Id="rId162" Type="http://schemas.openxmlformats.org/officeDocument/2006/relationships/tags" Target="../tags/tag162.xml"/><Relationship Id="rId183" Type="http://schemas.openxmlformats.org/officeDocument/2006/relationships/tags" Target="../tags/tag183.xml"/><Relationship Id="rId218" Type="http://schemas.openxmlformats.org/officeDocument/2006/relationships/tags" Target="../tags/tag218.xml"/><Relationship Id="rId239" Type="http://schemas.openxmlformats.org/officeDocument/2006/relationships/tags" Target="../tags/tag239.xml"/><Relationship Id="rId250" Type="http://schemas.openxmlformats.org/officeDocument/2006/relationships/tags" Target="../tags/tag250.xml"/><Relationship Id="rId24" Type="http://schemas.openxmlformats.org/officeDocument/2006/relationships/tags" Target="../tags/tag24.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31" Type="http://schemas.openxmlformats.org/officeDocument/2006/relationships/tags" Target="../tags/tag131.xml"/><Relationship Id="rId152" Type="http://schemas.openxmlformats.org/officeDocument/2006/relationships/tags" Target="../tags/tag152.xml"/><Relationship Id="rId173" Type="http://schemas.openxmlformats.org/officeDocument/2006/relationships/tags" Target="../tags/tag173.xml"/><Relationship Id="rId194" Type="http://schemas.openxmlformats.org/officeDocument/2006/relationships/tags" Target="../tags/tag194.xml"/><Relationship Id="rId208" Type="http://schemas.openxmlformats.org/officeDocument/2006/relationships/tags" Target="../tags/tag208.xml"/><Relationship Id="rId229" Type="http://schemas.openxmlformats.org/officeDocument/2006/relationships/tags" Target="../tags/tag229.xml"/><Relationship Id="rId240" Type="http://schemas.openxmlformats.org/officeDocument/2006/relationships/tags" Target="../tags/tag240.xml"/><Relationship Id="rId261" Type="http://schemas.openxmlformats.org/officeDocument/2006/relationships/tags" Target="../tags/tag261.xml"/><Relationship Id="rId14" Type="http://schemas.openxmlformats.org/officeDocument/2006/relationships/tags" Target="../tags/tag14.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8" Type="http://schemas.openxmlformats.org/officeDocument/2006/relationships/tags" Target="../tags/tag8.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 Id="rId163" Type="http://schemas.openxmlformats.org/officeDocument/2006/relationships/tags" Target="../tags/tag163.xml"/><Relationship Id="rId184" Type="http://schemas.openxmlformats.org/officeDocument/2006/relationships/tags" Target="../tags/tag184.xml"/><Relationship Id="rId219" Type="http://schemas.openxmlformats.org/officeDocument/2006/relationships/tags" Target="../tags/tag219.xml"/><Relationship Id="rId230" Type="http://schemas.openxmlformats.org/officeDocument/2006/relationships/tags" Target="../tags/tag230.xml"/><Relationship Id="rId251" Type="http://schemas.openxmlformats.org/officeDocument/2006/relationships/tags" Target="../tags/tag251.xml"/><Relationship Id="rId25" Type="http://schemas.openxmlformats.org/officeDocument/2006/relationships/tags" Target="../tags/tag25.xml"/><Relationship Id="rId46" Type="http://schemas.openxmlformats.org/officeDocument/2006/relationships/tags" Target="../tags/tag46.xml"/><Relationship Id="rId67" Type="http://schemas.openxmlformats.org/officeDocument/2006/relationships/tags" Target="../tags/tag67.xml"/><Relationship Id="rId88" Type="http://schemas.openxmlformats.org/officeDocument/2006/relationships/tags" Target="../tags/tag88.xml"/><Relationship Id="rId111" Type="http://schemas.openxmlformats.org/officeDocument/2006/relationships/tags" Target="../tags/tag111.xml"/><Relationship Id="rId132" Type="http://schemas.openxmlformats.org/officeDocument/2006/relationships/tags" Target="../tags/tag132.xml"/><Relationship Id="rId153" Type="http://schemas.openxmlformats.org/officeDocument/2006/relationships/tags" Target="../tags/tag153.xml"/><Relationship Id="rId174" Type="http://schemas.openxmlformats.org/officeDocument/2006/relationships/tags" Target="../tags/tag174.xml"/><Relationship Id="rId195" Type="http://schemas.openxmlformats.org/officeDocument/2006/relationships/tags" Target="../tags/tag195.xml"/><Relationship Id="rId209" Type="http://schemas.openxmlformats.org/officeDocument/2006/relationships/tags" Target="../tags/tag209.xml"/><Relationship Id="rId220" Type="http://schemas.openxmlformats.org/officeDocument/2006/relationships/tags" Target="../tags/tag220.xml"/><Relationship Id="rId241" Type="http://schemas.openxmlformats.org/officeDocument/2006/relationships/tags" Target="../tags/tag241.xml"/><Relationship Id="rId15" Type="http://schemas.openxmlformats.org/officeDocument/2006/relationships/tags" Target="../tags/tag15.xml"/><Relationship Id="rId36" Type="http://schemas.openxmlformats.org/officeDocument/2006/relationships/tags" Target="../tags/tag36.xml"/><Relationship Id="rId57" Type="http://schemas.openxmlformats.org/officeDocument/2006/relationships/tags" Target="../tags/tag57.xml"/><Relationship Id="rId262" Type="http://schemas.openxmlformats.org/officeDocument/2006/relationships/tags" Target="../tags/tag262.xml"/><Relationship Id="rId78" Type="http://schemas.openxmlformats.org/officeDocument/2006/relationships/tags" Target="../tags/tag78.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43" Type="http://schemas.openxmlformats.org/officeDocument/2006/relationships/tags" Target="../tags/tag143.xml"/><Relationship Id="rId164" Type="http://schemas.openxmlformats.org/officeDocument/2006/relationships/tags" Target="../tags/tag164.xml"/><Relationship Id="rId185" Type="http://schemas.openxmlformats.org/officeDocument/2006/relationships/tags" Target="../tags/tag185.xml"/><Relationship Id="rId9" Type="http://schemas.openxmlformats.org/officeDocument/2006/relationships/tags" Target="../tags/tag9.xml"/><Relationship Id="rId210" Type="http://schemas.openxmlformats.org/officeDocument/2006/relationships/tags" Target="../tags/tag210.xml"/><Relationship Id="rId26" Type="http://schemas.openxmlformats.org/officeDocument/2006/relationships/tags" Target="../tags/tag26.xml"/><Relationship Id="rId231" Type="http://schemas.openxmlformats.org/officeDocument/2006/relationships/tags" Target="../tags/tag231.xml"/><Relationship Id="rId252" Type="http://schemas.openxmlformats.org/officeDocument/2006/relationships/tags" Target="../tags/tag252.xml"/><Relationship Id="rId47" Type="http://schemas.openxmlformats.org/officeDocument/2006/relationships/tags" Target="../tags/tag47.xml"/><Relationship Id="rId68" Type="http://schemas.openxmlformats.org/officeDocument/2006/relationships/tags" Target="../tags/tag68.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54" Type="http://schemas.openxmlformats.org/officeDocument/2006/relationships/tags" Target="../tags/tag154.xml"/><Relationship Id="rId175" Type="http://schemas.openxmlformats.org/officeDocument/2006/relationships/tags" Target="../tags/tag175.xml"/><Relationship Id="rId196" Type="http://schemas.openxmlformats.org/officeDocument/2006/relationships/tags" Target="../tags/tag196.xml"/><Relationship Id="rId200" Type="http://schemas.openxmlformats.org/officeDocument/2006/relationships/tags" Target="../tags/tag200.xml"/><Relationship Id="rId16" Type="http://schemas.openxmlformats.org/officeDocument/2006/relationships/tags" Target="../tags/tag16.xml"/><Relationship Id="rId221" Type="http://schemas.openxmlformats.org/officeDocument/2006/relationships/tags" Target="../tags/tag221.xml"/><Relationship Id="rId242" Type="http://schemas.openxmlformats.org/officeDocument/2006/relationships/tags" Target="../tags/tag242.xml"/><Relationship Id="rId263" Type="http://schemas.openxmlformats.org/officeDocument/2006/relationships/tags" Target="../tags/tag263.xml"/><Relationship Id="rId37" Type="http://schemas.openxmlformats.org/officeDocument/2006/relationships/tags" Target="../tags/tag37.xml"/><Relationship Id="rId58" Type="http://schemas.openxmlformats.org/officeDocument/2006/relationships/tags" Target="../tags/tag58.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44" Type="http://schemas.openxmlformats.org/officeDocument/2006/relationships/tags" Target="../tags/tag144.xml"/><Relationship Id="rId90" Type="http://schemas.openxmlformats.org/officeDocument/2006/relationships/tags" Target="../tags/tag90.xml"/><Relationship Id="rId165" Type="http://schemas.openxmlformats.org/officeDocument/2006/relationships/tags" Target="../tags/tag165.xml"/><Relationship Id="rId186" Type="http://schemas.openxmlformats.org/officeDocument/2006/relationships/tags" Target="../tags/tag186.xml"/><Relationship Id="rId211" Type="http://schemas.openxmlformats.org/officeDocument/2006/relationships/tags" Target="../tags/tag211.xml"/><Relationship Id="rId232" Type="http://schemas.openxmlformats.org/officeDocument/2006/relationships/tags" Target="../tags/tag232.xml"/><Relationship Id="rId253" Type="http://schemas.openxmlformats.org/officeDocument/2006/relationships/tags" Target="../tags/tag253.xml"/><Relationship Id="rId27" Type="http://schemas.openxmlformats.org/officeDocument/2006/relationships/tags" Target="../tags/tag27.xml"/><Relationship Id="rId48" Type="http://schemas.openxmlformats.org/officeDocument/2006/relationships/tags" Target="../tags/tag48.xml"/><Relationship Id="rId69" Type="http://schemas.openxmlformats.org/officeDocument/2006/relationships/tags" Target="../tags/tag69.xml"/><Relationship Id="rId113" Type="http://schemas.openxmlformats.org/officeDocument/2006/relationships/tags" Target="../tags/tag113.xml"/><Relationship Id="rId134" Type="http://schemas.openxmlformats.org/officeDocument/2006/relationships/tags" Target="../tags/tag134.xml"/><Relationship Id="rId80" Type="http://schemas.openxmlformats.org/officeDocument/2006/relationships/tags" Target="../tags/tag80.xml"/><Relationship Id="rId155" Type="http://schemas.openxmlformats.org/officeDocument/2006/relationships/tags" Target="../tags/tag155.xml"/><Relationship Id="rId176" Type="http://schemas.openxmlformats.org/officeDocument/2006/relationships/tags" Target="../tags/tag176.xml"/><Relationship Id="rId197" Type="http://schemas.openxmlformats.org/officeDocument/2006/relationships/tags" Target="../tags/tag197.xml"/><Relationship Id="rId201" Type="http://schemas.openxmlformats.org/officeDocument/2006/relationships/tags" Target="../tags/tag201.xml"/><Relationship Id="rId222" Type="http://schemas.openxmlformats.org/officeDocument/2006/relationships/tags" Target="../tags/tag222.xml"/><Relationship Id="rId243" Type="http://schemas.openxmlformats.org/officeDocument/2006/relationships/tags" Target="../tags/tag243.xml"/><Relationship Id="rId264" Type="http://schemas.openxmlformats.org/officeDocument/2006/relationships/tags" Target="../tags/tag264.xml"/><Relationship Id="rId17" Type="http://schemas.openxmlformats.org/officeDocument/2006/relationships/tags" Target="../tags/tag17.xml"/><Relationship Id="rId38" Type="http://schemas.openxmlformats.org/officeDocument/2006/relationships/tags" Target="../tags/tag38.xml"/><Relationship Id="rId59" Type="http://schemas.openxmlformats.org/officeDocument/2006/relationships/tags" Target="../tags/tag59.xml"/><Relationship Id="rId103" Type="http://schemas.openxmlformats.org/officeDocument/2006/relationships/tags" Target="../tags/tag103.xml"/><Relationship Id="rId124" Type="http://schemas.openxmlformats.org/officeDocument/2006/relationships/tags" Target="../tags/tag124.xml"/><Relationship Id="rId70" Type="http://schemas.openxmlformats.org/officeDocument/2006/relationships/tags" Target="../tags/tag70.xml"/><Relationship Id="rId91" Type="http://schemas.openxmlformats.org/officeDocument/2006/relationships/tags" Target="../tags/tag91.xml"/><Relationship Id="rId145" Type="http://schemas.openxmlformats.org/officeDocument/2006/relationships/tags" Target="../tags/tag145.xml"/><Relationship Id="rId166" Type="http://schemas.openxmlformats.org/officeDocument/2006/relationships/tags" Target="../tags/tag166.xml"/><Relationship Id="rId187" Type="http://schemas.openxmlformats.org/officeDocument/2006/relationships/tags" Target="../tags/tag187.xml"/><Relationship Id="rId1" Type="http://schemas.openxmlformats.org/officeDocument/2006/relationships/tags" Target="../tags/tag1.xml"/><Relationship Id="rId212" Type="http://schemas.openxmlformats.org/officeDocument/2006/relationships/tags" Target="../tags/tag212.xml"/><Relationship Id="rId233" Type="http://schemas.openxmlformats.org/officeDocument/2006/relationships/tags" Target="../tags/tag233.xml"/><Relationship Id="rId254" Type="http://schemas.openxmlformats.org/officeDocument/2006/relationships/tags" Target="../tags/tag254.xml"/><Relationship Id="rId28" Type="http://schemas.openxmlformats.org/officeDocument/2006/relationships/tags" Target="../tags/tag28.xml"/><Relationship Id="rId49" Type="http://schemas.openxmlformats.org/officeDocument/2006/relationships/tags" Target="../tags/tag49.xml"/><Relationship Id="rId114" Type="http://schemas.openxmlformats.org/officeDocument/2006/relationships/tags" Target="../tags/tag114.xml"/><Relationship Id="rId60" Type="http://schemas.openxmlformats.org/officeDocument/2006/relationships/tags" Target="../tags/tag60.xml"/><Relationship Id="rId81" Type="http://schemas.openxmlformats.org/officeDocument/2006/relationships/tags" Target="../tags/tag81.xml"/><Relationship Id="rId135" Type="http://schemas.openxmlformats.org/officeDocument/2006/relationships/tags" Target="../tags/tag135.xml"/><Relationship Id="rId156" Type="http://schemas.openxmlformats.org/officeDocument/2006/relationships/tags" Target="../tags/tag156.xml"/><Relationship Id="rId177" Type="http://schemas.openxmlformats.org/officeDocument/2006/relationships/tags" Target="../tags/tag177.xml"/><Relationship Id="rId198" Type="http://schemas.openxmlformats.org/officeDocument/2006/relationships/tags" Target="../tags/tag198.xml"/><Relationship Id="rId202" Type="http://schemas.openxmlformats.org/officeDocument/2006/relationships/tags" Target="../tags/tag202.xml"/><Relationship Id="rId223" Type="http://schemas.openxmlformats.org/officeDocument/2006/relationships/tags" Target="../tags/tag223.xml"/><Relationship Id="rId244" Type="http://schemas.openxmlformats.org/officeDocument/2006/relationships/tags" Target="../tags/tag244.xml"/><Relationship Id="rId18" Type="http://schemas.openxmlformats.org/officeDocument/2006/relationships/tags" Target="../tags/tag18.xml"/><Relationship Id="rId39" Type="http://schemas.openxmlformats.org/officeDocument/2006/relationships/tags" Target="../tags/tag39.xml"/><Relationship Id="rId265" Type="http://schemas.openxmlformats.org/officeDocument/2006/relationships/tags" Target="../tags/tag265.xml"/><Relationship Id="rId50" Type="http://schemas.openxmlformats.org/officeDocument/2006/relationships/tags" Target="../tags/tag50.xml"/><Relationship Id="rId104" Type="http://schemas.openxmlformats.org/officeDocument/2006/relationships/tags" Target="../tags/tag104.xml"/><Relationship Id="rId125" Type="http://schemas.openxmlformats.org/officeDocument/2006/relationships/tags" Target="../tags/tag125.xml"/><Relationship Id="rId146" Type="http://schemas.openxmlformats.org/officeDocument/2006/relationships/tags" Target="../tags/tag146.xml"/><Relationship Id="rId167" Type="http://schemas.openxmlformats.org/officeDocument/2006/relationships/tags" Target="../tags/tag167.xml"/><Relationship Id="rId188" Type="http://schemas.openxmlformats.org/officeDocument/2006/relationships/tags" Target="../tags/tag188.xml"/><Relationship Id="rId71" Type="http://schemas.openxmlformats.org/officeDocument/2006/relationships/tags" Target="../tags/tag71.xml"/><Relationship Id="rId92" Type="http://schemas.openxmlformats.org/officeDocument/2006/relationships/tags" Target="../tags/tag92.xml"/><Relationship Id="rId213" Type="http://schemas.openxmlformats.org/officeDocument/2006/relationships/tags" Target="../tags/tag213.xml"/><Relationship Id="rId234" Type="http://schemas.openxmlformats.org/officeDocument/2006/relationships/tags" Target="../tags/tag234.xml"/><Relationship Id="rId2" Type="http://schemas.openxmlformats.org/officeDocument/2006/relationships/tags" Target="../tags/tag2.xml"/><Relationship Id="rId29" Type="http://schemas.openxmlformats.org/officeDocument/2006/relationships/tags" Target="../tags/tag29.xml"/><Relationship Id="rId255" Type="http://schemas.openxmlformats.org/officeDocument/2006/relationships/tags" Target="../tags/tag255.xml"/><Relationship Id="rId40" Type="http://schemas.openxmlformats.org/officeDocument/2006/relationships/tags" Target="../tags/tag40.xml"/><Relationship Id="rId115" Type="http://schemas.openxmlformats.org/officeDocument/2006/relationships/tags" Target="../tags/tag115.xml"/><Relationship Id="rId136" Type="http://schemas.openxmlformats.org/officeDocument/2006/relationships/tags" Target="../tags/tag136.xml"/><Relationship Id="rId157" Type="http://schemas.openxmlformats.org/officeDocument/2006/relationships/tags" Target="../tags/tag157.xml"/><Relationship Id="rId178" Type="http://schemas.openxmlformats.org/officeDocument/2006/relationships/tags" Target="../tags/tag178.xml"/><Relationship Id="rId61" Type="http://schemas.openxmlformats.org/officeDocument/2006/relationships/tags" Target="../tags/tag61.xml"/><Relationship Id="rId82" Type="http://schemas.openxmlformats.org/officeDocument/2006/relationships/tags" Target="../tags/tag82.xml"/><Relationship Id="rId199" Type="http://schemas.openxmlformats.org/officeDocument/2006/relationships/tags" Target="../tags/tag199.xml"/><Relationship Id="rId203" Type="http://schemas.openxmlformats.org/officeDocument/2006/relationships/tags" Target="../tags/tag203.xml"/><Relationship Id="rId19" Type="http://schemas.openxmlformats.org/officeDocument/2006/relationships/tags" Target="../tags/tag19.xml"/><Relationship Id="rId224" Type="http://schemas.openxmlformats.org/officeDocument/2006/relationships/tags" Target="../tags/tag224.xml"/><Relationship Id="rId245" Type="http://schemas.openxmlformats.org/officeDocument/2006/relationships/tags" Target="../tags/tag245.xml"/><Relationship Id="rId266" Type="http://schemas.openxmlformats.org/officeDocument/2006/relationships/tags" Target="../tags/tag266.xml"/><Relationship Id="rId30" Type="http://schemas.openxmlformats.org/officeDocument/2006/relationships/tags" Target="../tags/tag30.xml"/><Relationship Id="rId105" Type="http://schemas.openxmlformats.org/officeDocument/2006/relationships/tags" Target="../tags/tag105.xml"/><Relationship Id="rId126" Type="http://schemas.openxmlformats.org/officeDocument/2006/relationships/tags" Target="../tags/tag126.xml"/><Relationship Id="rId147" Type="http://schemas.openxmlformats.org/officeDocument/2006/relationships/tags" Target="../tags/tag147.xml"/><Relationship Id="rId168" Type="http://schemas.openxmlformats.org/officeDocument/2006/relationships/tags" Target="../tags/tag16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189" Type="http://schemas.openxmlformats.org/officeDocument/2006/relationships/tags" Target="../tags/tag189.xml"/><Relationship Id="rId3" Type="http://schemas.openxmlformats.org/officeDocument/2006/relationships/tags" Target="../tags/tag3.xml"/><Relationship Id="rId214" Type="http://schemas.openxmlformats.org/officeDocument/2006/relationships/tags" Target="../tags/tag214.xml"/><Relationship Id="rId235" Type="http://schemas.openxmlformats.org/officeDocument/2006/relationships/tags" Target="../tags/tag235.xml"/><Relationship Id="rId256" Type="http://schemas.openxmlformats.org/officeDocument/2006/relationships/tags" Target="../tags/tag256.xml"/><Relationship Id="rId116" Type="http://schemas.openxmlformats.org/officeDocument/2006/relationships/tags" Target="../tags/tag116.xml"/><Relationship Id="rId137" Type="http://schemas.openxmlformats.org/officeDocument/2006/relationships/tags" Target="../tags/tag137.xml"/><Relationship Id="rId158" Type="http://schemas.openxmlformats.org/officeDocument/2006/relationships/tags" Target="../tags/tag158.xml"/><Relationship Id="rId20" Type="http://schemas.openxmlformats.org/officeDocument/2006/relationships/tags" Target="../tags/tag20.xml"/><Relationship Id="rId41" Type="http://schemas.openxmlformats.org/officeDocument/2006/relationships/tags" Target="../tags/tag41.xml"/><Relationship Id="rId62" Type="http://schemas.openxmlformats.org/officeDocument/2006/relationships/tags" Target="../tags/tag62.xml"/><Relationship Id="rId83" Type="http://schemas.openxmlformats.org/officeDocument/2006/relationships/tags" Target="../tags/tag83.xml"/><Relationship Id="rId179" Type="http://schemas.openxmlformats.org/officeDocument/2006/relationships/tags" Target="../tags/tag179.xml"/><Relationship Id="rId190" Type="http://schemas.openxmlformats.org/officeDocument/2006/relationships/tags" Target="../tags/tag190.xml"/><Relationship Id="rId204" Type="http://schemas.openxmlformats.org/officeDocument/2006/relationships/tags" Target="../tags/tag204.xml"/><Relationship Id="rId225" Type="http://schemas.openxmlformats.org/officeDocument/2006/relationships/tags" Target="../tags/tag225.xml"/><Relationship Id="rId246" Type="http://schemas.openxmlformats.org/officeDocument/2006/relationships/tags" Target="../tags/tag246.xml"/><Relationship Id="rId267" Type="http://schemas.openxmlformats.org/officeDocument/2006/relationships/tags" Target="../tags/tag267.xml"/><Relationship Id="rId106" Type="http://schemas.openxmlformats.org/officeDocument/2006/relationships/tags" Target="../tags/tag106.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52" Type="http://schemas.openxmlformats.org/officeDocument/2006/relationships/tags" Target="../tags/tag52.xml"/><Relationship Id="rId73" Type="http://schemas.openxmlformats.org/officeDocument/2006/relationships/tags" Target="../tags/tag73.xml"/><Relationship Id="rId94" Type="http://schemas.openxmlformats.org/officeDocument/2006/relationships/tags" Target="../tags/tag94.xml"/><Relationship Id="rId148" Type="http://schemas.openxmlformats.org/officeDocument/2006/relationships/tags" Target="../tags/tag148.xml"/><Relationship Id="rId169" Type="http://schemas.openxmlformats.org/officeDocument/2006/relationships/tags" Target="../tags/tag169.xml"/><Relationship Id="rId4" Type="http://schemas.openxmlformats.org/officeDocument/2006/relationships/tags" Target="../tags/tag4.xml"/><Relationship Id="rId180" Type="http://schemas.openxmlformats.org/officeDocument/2006/relationships/tags" Target="../tags/tag180.xml"/><Relationship Id="rId215" Type="http://schemas.openxmlformats.org/officeDocument/2006/relationships/tags" Target="../tags/tag215.xml"/><Relationship Id="rId236" Type="http://schemas.openxmlformats.org/officeDocument/2006/relationships/tags" Target="../tags/tag236.xml"/><Relationship Id="rId257" Type="http://schemas.openxmlformats.org/officeDocument/2006/relationships/tags" Target="../tags/tag257.xml"/><Relationship Id="rId42" Type="http://schemas.openxmlformats.org/officeDocument/2006/relationships/tags" Target="../tags/tag42.xml"/><Relationship Id="rId84" Type="http://schemas.openxmlformats.org/officeDocument/2006/relationships/tags" Target="../tags/tag84.xml"/><Relationship Id="rId138" Type="http://schemas.openxmlformats.org/officeDocument/2006/relationships/tags" Target="../tags/tag138.xml"/><Relationship Id="rId191" Type="http://schemas.openxmlformats.org/officeDocument/2006/relationships/tags" Target="../tags/tag191.xml"/><Relationship Id="rId205" Type="http://schemas.openxmlformats.org/officeDocument/2006/relationships/tags" Target="../tags/tag205.xml"/><Relationship Id="rId247" Type="http://schemas.openxmlformats.org/officeDocument/2006/relationships/tags" Target="../tags/tag24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www.hks.harvard.edu/fs/rstavins/Papers/How%20Economists%20See%20The%20Environment.pdf" TargetMode="External"/><Relationship Id="rId2" Type="http://schemas.openxmlformats.org/officeDocument/2006/relationships/hyperlink" Target="http://www.hm-treasury.gov.uk/sternreview_index.html" TargetMode="External"/><Relationship Id="rId1" Type="http://schemas.openxmlformats.org/officeDocument/2006/relationships/slideLayout" Target="../slideLayouts/slideLayout2.xml"/><Relationship Id="rId6" Type="http://schemas.openxmlformats.org/officeDocument/2006/relationships/hyperlink" Target="http://www-wds.worldbank.org/external/default/WDSContentServer/WDSP/IB/2013/05/23/000350881_20130523172114/Rendered/PDF/779550WP0Mappi0til050290130morning0.pdf" TargetMode="External"/><Relationship Id="rId5" Type="http://schemas.openxmlformats.org/officeDocument/2006/relationships/hyperlink" Target="http://www.ipcc.ch/pdf/assessment-report/ar4/wg2/ar4-wg2-spm.pdf" TargetMode="External"/><Relationship Id="rId4" Type="http://schemas.openxmlformats.org/officeDocument/2006/relationships/hyperlink" Target="http://www.ipcc.ch/pdf/assessment-report/ar4/wg3/ar4-wg3-spm.pdf"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3600" dirty="0"/>
              <a:t>The Economics of Climate Change</a:t>
            </a:r>
            <a:r>
              <a:rPr lang="en-US" sz="2800" dirty="0"/>
              <a:t/>
            </a:r>
            <a:br>
              <a:rPr lang="en-US" sz="2800" dirty="0"/>
            </a:br>
            <a:r>
              <a:rPr lang="en-US" sz="2800" dirty="0"/>
              <a:t/>
            </a:r>
            <a:br>
              <a:rPr lang="en-US" sz="2800" dirty="0"/>
            </a:br>
            <a:endParaRPr lang="en-US" sz="2800" dirty="0"/>
          </a:p>
        </p:txBody>
      </p:sp>
      <p:sp>
        <p:nvSpPr>
          <p:cNvPr id="3" name="Subtitle 2"/>
          <p:cNvSpPr>
            <a:spLocks noGrp="1"/>
          </p:cNvSpPr>
          <p:nvPr>
            <p:ph type="subTitle" idx="1"/>
          </p:nvPr>
        </p:nvSpPr>
        <p:spPr>
          <a:xfrm>
            <a:off x="416496" y="3356992"/>
            <a:ext cx="8640960" cy="2281808"/>
          </a:xfrm>
        </p:spPr>
        <p:txBody>
          <a:bodyPr/>
          <a:lstStyle/>
          <a:p>
            <a:r>
              <a:rPr lang="it-IT" dirty="0" smtClean="0"/>
              <a:t>Guest lecture for the course </a:t>
            </a:r>
            <a:br>
              <a:rPr lang="it-IT" dirty="0" smtClean="0"/>
            </a:br>
            <a:r>
              <a:rPr lang="it-IT" dirty="0" smtClean="0"/>
              <a:t>«Ethics and Politics of Climate Change» by Prof. Cerutti</a:t>
            </a:r>
          </a:p>
          <a:p>
            <a:endParaRPr lang="it-IT" dirty="0" smtClean="0"/>
          </a:p>
          <a:p>
            <a:r>
              <a:rPr lang="it-IT" sz="1800" dirty="0" smtClean="0"/>
              <a:t>BING </a:t>
            </a:r>
            <a:r>
              <a:rPr lang="it-IT" sz="1800" dirty="0"/>
              <a:t>Overseas Study Program, Stanford University</a:t>
            </a:r>
          </a:p>
          <a:p>
            <a:r>
              <a:rPr lang="it-IT" sz="1800" dirty="0" smtClean="0"/>
              <a:t>Florence, January 23rd, 2014</a:t>
            </a:r>
          </a:p>
          <a:p>
            <a:endParaRPr lang="it-IT" dirty="0" smtClean="0"/>
          </a:p>
          <a:p>
            <a:r>
              <a:rPr lang="it-IT" dirty="0" smtClean="0"/>
              <a:t>Johannes </a:t>
            </a:r>
            <a:r>
              <a:rPr lang="it-IT" dirty="0" err="1" smtClean="0"/>
              <a:t>Emmerling</a:t>
            </a:r>
            <a:r>
              <a:rPr lang="it-IT" dirty="0" smtClean="0"/>
              <a:t> (FEEM, Milan)</a:t>
            </a:r>
            <a:endParaRPr lang="it-IT" dirty="0"/>
          </a:p>
        </p:txBody>
      </p:sp>
    </p:spTree>
    <p:extLst>
      <p:ext uri="{BB962C8B-B14F-4D97-AF65-F5344CB8AC3E}">
        <p14:creationId xmlns:p14="http://schemas.microsoft.com/office/powerpoint/2010/main" val="11987204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Impacts from Climate Change - Damages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9</a:t>
            </a:fld>
            <a:endParaRPr lang="en-US"/>
          </a:p>
        </p:txBody>
      </p:sp>
      <p:pic>
        <p:nvPicPr>
          <p:cNvPr id="5" name="Picture 2" descr="http://beyondweather.ehe.osu.edu/files/2011/12/potential_climate_change_impact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96616" y="925566"/>
            <a:ext cx="6228528" cy="55355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53600" y="279400"/>
            <a:ext cx="8856984" cy="1035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0569624" y="4509120"/>
            <a:ext cx="2751074" cy="338554"/>
          </a:xfrm>
          <a:prstGeom prst="rect">
            <a:avLst/>
          </a:prstGeom>
          <a:noFill/>
        </p:spPr>
        <p:txBody>
          <a:bodyPr wrap="none" rtlCol="0">
            <a:spAutoFit/>
          </a:bodyPr>
          <a:lstStyle/>
          <a:p>
            <a:r>
              <a:rPr lang="it-IT" sz="1600" dirty="0" smtClean="0"/>
              <a:t>Adapted from Stern (2007)</a:t>
            </a:r>
            <a:endParaRPr lang="it-IT" sz="1600" dirty="0"/>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r="11111"/>
          <a:stretch>
            <a:fillRect/>
          </a:stretch>
        </p:blipFill>
        <p:spPr bwMode="auto">
          <a:xfrm>
            <a:off x="12153800" y="476672"/>
            <a:ext cx="6096000" cy="561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5826208" y="4678397"/>
            <a:ext cx="1896673" cy="461665"/>
          </a:xfrm>
          <a:prstGeom prst="rect">
            <a:avLst/>
          </a:prstGeom>
          <a:noFill/>
        </p:spPr>
        <p:txBody>
          <a:bodyPr wrap="none" rtlCol="0">
            <a:spAutoFit/>
          </a:bodyPr>
          <a:lstStyle/>
          <a:p>
            <a:r>
              <a:rPr lang="it-IT" dirty="0" smtClean="0"/>
              <a:t>IPCC (2007)</a:t>
            </a:r>
            <a:endParaRPr lang="it-IT" dirty="0"/>
          </a:p>
        </p:txBody>
      </p:sp>
    </p:spTree>
    <p:extLst>
      <p:ext uri="{BB962C8B-B14F-4D97-AF65-F5344CB8AC3E}">
        <p14:creationId xmlns:p14="http://schemas.microsoft.com/office/powerpoint/2010/main" val="949946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Impacts</a:t>
            </a:r>
            <a:r>
              <a:rPr lang="it-IT" dirty="0"/>
              <a:t> from </a:t>
            </a:r>
            <a:r>
              <a:rPr lang="it-IT" dirty="0" err="1"/>
              <a:t>Climate</a:t>
            </a:r>
            <a:r>
              <a:rPr lang="it-IT" dirty="0"/>
              <a:t> </a:t>
            </a:r>
            <a:r>
              <a:rPr lang="it-IT" dirty="0" err="1"/>
              <a:t>Change</a:t>
            </a:r>
            <a:r>
              <a:rPr lang="it-IT" dirty="0"/>
              <a:t> </a:t>
            </a:r>
            <a:r>
              <a:rPr lang="it-IT" dirty="0" smtClean="0"/>
              <a:t>– Evaluation of </a:t>
            </a:r>
            <a:r>
              <a:rPr lang="it-IT" dirty="0" err="1" smtClean="0"/>
              <a:t>Damages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10</a:t>
            </a:fld>
            <a:endParaRPr lang="en-US"/>
          </a:p>
        </p:txBody>
      </p:sp>
      <p:sp>
        <p:nvSpPr>
          <p:cNvPr id="5" name="Content Placeholder 2"/>
          <p:cNvSpPr>
            <a:spLocks noGrp="1"/>
          </p:cNvSpPr>
          <p:nvPr>
            <p:ph idx="1"/>
          </p:nvPr>
        </p:nvSpPr>
        <p:spPr>
          <a:xfrm>
            <a:off x="1235075" y="1196975"/>
            <a:ext cx="8175625" cy="4525963"/>
          </a:xfrm>
        </p:spPr>
        <p:txBody>
          <a:bodyPr/>
          <a:lstStyle/>
          <a:p>
            <a:pPr marL="0" indent="0"/>
            <a:r>
              <a:rPr lang="de-DE" sz="2800" dirty="0" smtClean="0"/>
              <a:t>But </a:t>
            </a:r>
            <a:r>
              <a:rPr lang="de-DE" sz="2800" dirty="0" err="1" smtClean="0"/>
              <a:t>how</a:t>
            </a:r>
            <a:r>
              <a:rPr lang="de-DE" sz="2800" dirty="0" smtClean="0"/>
              <a:t> </a:t>
            </a:r>
            <a:r>
              <a:rPr lang="de-DE" sz="2800" dirty="0" err="1" smtClean="0"/>
              <a:t>to</a:t>
            </a:r>
            <a:r>
              <a:rPr lang="de-DE" sz="2800" dirty="0" smtClean="0"/>
              <a:t> </a:t>
            </a:r>
            <a:r>
              <a:rPr lang="de-DE" sz="2800" dirty="0" err="1" smtClean="0"/>
              <a:t>evaluate</a:t>
            </a:r>
            <a:r>
              <a:rPr lang="de-DE" sz="2800" dirty="0" smtClean="0"/>
              <a:t> </a:t>
            </a:r>
            <a:r>
              <a:rPr lang="de-DE" sz="2800" dirty="0" err="1" smtClean="0"/>
              <a:t>impacts</a:t>
            </a:r>
            <a:r>
              <a:rPr lang="de-DE" sz="2800" dirty="0" smtClean="0"/>
              <a:t> </a:t>
            </a:r>
            <a:r>
              <a:rPr lang="de-DE" sz="2800" dirty="0" err="1" smtClean="0"/>
              <a:t>from</a:t>
            </a:r>
            <a:r>
              <a:rPr lang="de-DE" sz="2800" dirty="0" smtClean="0"/>
              <a:t> </a:t>
            </a:r>
            <a:r>
              <a:rPr lang="de-DE" sz="2800" dirty="0" err="1" smtClean="0"/>
              <a:t>climate</a:t>
            </a:r>
            <a:r>
              <a:rPr lang="de-DE" sz="2800" dirty="0" smtClean="0"/>
              <a:t> </a:t>
            </a:r>
            <a:r>
              <a:rPr lang="de-DE" sz="2800" dirty="0" err="1" smtClean="0"/>
              <a:t>change</a:t>
            </a:r>
            <a:r>
              <a:rPr lang="de-DE" sz="2800" dirty="0"/>
              <a:t> </a:t>
            </a:r>
            <a:r>
              <a:rPr lang="de-DE" sz="2800" dirty="0" err="1" smtClean="0"/>
              <a:t>that</a:t>
            </a:r>
            <a:r>
              <a:rPr lang="de-DE" sz="2800" dirty="0" smtClean="0"/>
              <a:t>…</a:t>
            </a:r>
          </a:p>
          <a:p>
            <a:pPr marL="457200" indent="-457200">
              <a:buFont typeface="Wingdings" panose="05000000000000000000" pitchFamily="2" charset="2"/>
              <a:buChar char="§"/>
            </a:pPr>
            <a:r>
              <a:rPr lang="de-DE" dirty="0" err="1"/>
              <a:t>affect</a:t>
            </a:r>
            <a:r>
              <a:rPr lang="de-DE" dirty="0"/>
              <a:t> </a:t>
            </a:r>
            <a:r>
              <a:rPr lang="de-DE" dirty="0" err="1"/>
              <a:t>future</a:t>
            </a:r>
            <a:r>
              <a:rPr lang="de-DE" dirty="0"/>
              <a:t> </a:t>
            </a:r>
            <a:r>
              <a:rPr lang="de-DE" dirty="0" err="1"/>
              <a:t>generations</a:t>
            </a:r>
            <a:endParaRPr lang="de-DE" dirty="0"/>
          </a:p>
          <a:p>
            <a:pPr marL="457200" indent="-457200">
              <a:buFont typeface="Wingdings" panose="05000000000000000000" pitchFamily="2" charset="2"/>
              <a:buChar char="§"/>
            </a:pPr>
            <a:r>
              <a:rPr lang="de-DE" dirty="0" err="1"/>
              <a:t>affect</a:t>
            </a:r>
            <a:r>
              <a:rPr lang="de-DE" dirty="0"/>
              <a:t> different countries </a:t>
            </a:r>
            <a:r>
              <a:rPr lang="de-DE" dirty="0" err="1"/>
              <a:t>and</a:t>
            </a:r>
            <a:r>
              <a:rPr lang="de-DE" dirty="0"/>
              <a:t> </a:t>
            </a:r>
            <a:r>
              <a:rPr lang="de-DE" dirty="0" err="1"/>
              <a:t>regions</a:t>
            </a:r>
            <a:r>
              <a:rPr lang="de-DE" dirty="0"/>
              <a:t> </a:t>
            </a:r>
            <a:endParaRPr lang="de-DE" dirty="0" smtClean="0"/>
          </a:p>
          <a:p>
            <a:pPr marL="457200" indent="-457200">
              <a:buFont typeface="Wingdings" panose="05000000000000000000" pitchFamily="2" charset="2"/>
              <a:buChar char="§"/>
            </a:pPr>
            <a:r>
              <a:rPr lang="de-DE" dirty="0" err="1" smtClean="0"/>
              <a:t>are</a:t>
            </a:r>
            <a:r>
              <a:rPr lang="de-DE" dirty="0" smtClean="0"/>
              <a:t> </a:t>
            </a:r>
            <a:r>
              <a:rPr lang="de-DE" dirty="0" err="1"/>
              <a:t>highly</a:t>
            </a:r>
            <a:r>
              <a:rPr lang="de-DE" dirty="0"/>
              <a:t> </a:t>
            </a:r>
            <a:r>
              <a:rPr lang="de-DE" dirty="0" err="1" smtClean="0"/>
              <a:t>uncertain</a:t>
            </a:r>
            <a:r>
              <a:rPr lang="de-DE" dirty="0" smtClean="0"/>
              <a:t> </a:t>
            </a:r>
            <a:r>
              <a:rPr lang="de-DE" dirty="0" err="1" smtClean="0"/>
              <a:t>and</a:t>
            </a:r>
            <a:r>
              <a:rPr lang="de-DE" dirty="0" smtClean="0"/>
              <a:t> </a:t>
            </a:r>
            <a:r>
              <a:rPr lang="de-DE" dirty="0" err="1" smtClean="0"/>
              <a:t>potentially</a:t>
            </a:r>
            <a:r>
              <a:rPr lang="de-DE" dirty="0" smtClean="0"/>
              <a:t> irreversible</a:t>
            </a:r>
          </a:p>
          <a:p>
            <a:pPr marL="457200" indent="-457200">
              <a:buFont typeface="Wingdings" panose="05000000000000000000" pitchFamily="2" charset="2"/>
              <a:buChar char="§"/>
            </a:pPr>
            <a:endParaRPr lang="en-US" dirty="0" smtClean="0"/>
          </a:p>
          <a:p>
            <a:pPr marL="0" indent="0"/>
            <a:r>
              <a:rPr lang="de-DE" sz="2800" dirty="0"/>
              <a:t>Standard Tool: </a:t>
            </a:r>
            <a:r>
              <a:rPr lang="de-DE" dirty="0"/>
              <a:t/>
            </a:r>
            <a:br>
              <a:rPr lang="de-DE" dirty="0"/>
            </a:br>
            <a:r>
              <a:rPr lang="de-DE" dirty="0"/>
              <a:t>Integrated Assessment Models (IAMs)</a:t>
            </a:r>
          </a:p>
          <a:p>
            <a:pPr marL="0" indent="0"/>
            <a:r>
              <a:rPr lang="de-DE" dirty="0" err="1"/>
              <a:t>to</a:t>
            </a:r>
            <a:r>
              <a:rPr lang="de-DE" dirty="0"/>
              <a:t> </a:t>
            </a:r>
            <a:r>
              <a:rPr lang="de-DE" dirty="0" err="1"/>
              <a:t>quantify</a:t>
            </a:r>
            <a:r>
              <a:rPr lang="de-DE" dirty="0"/>
              <a:t> </a:t>
            </a:r>
            <a:r>
              <a:rPr lang="de-DE" dirty="0" err="1"/>
              <a:t>costs</a:t>
            </a:r>
            <a:r>
              <a:rPr lang="de-DE" dirty="0"/>
              <a:t> </a:t>
            </a:r>
            <a:r>
              <a:rPr lang="de-DE" dirty="0" err="1"/>
              <a:t>and</a:t>
            </a:r>
            <a:r>
              <a:rPr lang="de-DE" dirty="0"/>
              <a:t> </a:t>
            </a:r>
            <a:r>
              <a:rPr lang="de-DE" dirty="0" err="1"/>
              <a:t>benefits</a:t>
            </a:r>
            <a:endParaRPr lang="de-DE" dirty="0"/>
          </a:p>
          <a:p>
            <a:endParaRPr lang="de-DE" dirty="0" smtClean="0"/>
          </a:p>
          <a:p>
            <a:r>
              <a:rPr lang="de-DE" dirty="0" smtClean="0">
                <a:sym typeface="Wingdings" panose="05000000000000000000" pitchFamily="2" charset="2"/>
              </a:rPr>
              <a:t> </a:t>
            </a:r>
            <a:r>
              <a:rPr lang="de-DE" dirty="0" err="1" smtClean="0">
                <a:sym typeface="Wingdings" panose="05000000000000000000" pitchFamily="2" charset="2"/>
              </a:rPr>
              <a:t>Ethical</a:t>
            </a:r>
            <a:r>
              <a:rPr lang="de-DE" dirty="0" smtClean="0">
                <a:sym typeface="Wingdings" panose="05000000000000000000" pitchFamily="2" charset="2"/>
              </a:rPr>
              <a:t> </a:t>
            </a:r>
            <a:r>
              <a:rPr lang="de-DE" dirty="0" err="1" smtClean="0">
                <a:sym typeface="Wingdings" panose="05000000000000000000" pitchFamily="2" charset="2"/>
              </a:rPr>
              <a:t>foundations</a:t>
            </a:r>
            <a:r>
              <a:rPr lang="de-DE" dirty="0" smtClean="0">
                <a:sym typeface="Wingdings" panose="05000000000000000000" pitchFamily="2" charset="2"/>
              </a:rPr>
              <a:t> </a:t>
            </a:r>
            <a:r>
              <a:rPr lang="de-DE" dirty="0" err="1" smtClean="0">
                <a:sym typeface="Wingdings" panose="05000000000000000000" pitchFamily="2" charset="2"/>
              </a:rPr>
              <a:t>crucial</a:t>
            </a:r>
            <a:r>
              <a:rPr lang="de-DE" dirty="0" smtClean="0">
                <a:sym typeface="Wingdings" panose="05000000000000000000" pitchFamily="2" charset="2"/>
              </a:rPr>
              <a:t>!</a:t>
            </a:r>
            <a:endParaRPr lang="en-US" dirty="0"/>
          </a:p>
          <a:p>
            <a:endParaRPr lang="it-IT" dirty="0"/>
          </a:p>
          <a:p>
            <a:endParaRPr lang="it-IT" dirty="0"/>
          </a:p>
          <a:p>
            <a:endParaRPr lang="it-IT" dirty="0"/>
          </a:p>
        </p:txBody>
      </p:sp>
      <p:pic>
        <p:nvPicPr>
          <p:cNvPr id="8" name="Content Placeholder 4"/>
          <p:cNvPicPr>
            <a:picLocks noChangeAspect="1" noChangeArrowheads="1"/>
          </p:cNvPicPr>
          <p:nvPr/>
        </p:nvPicPr>
        <p:blipFill rotWithShape="1">
          <a:blip r:embed="rId2" cstate="print">
            <a:clrChange>
              <a:clrFrom>
                <a:srgbClr val="FFFFFF"/>
              </a:clrFrom>
              <a:clrTo>
                <a:srgbClr val="FFFFFF">
                  <a:alpha val="0"/>
                </a:srgbClr>
              </a:clrTo>
            </a:clrChange>
          </a:blip>
          <a:srcRect b="5115"/>
          <a:stretch/>
        </p:blipFill>
        <p:spPr bwMode="auto">
          <a:xfrm>
            <a:off x="6393160" y="3789040"/>
            <a:ext cx="3888432" cy="173531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137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Impacts</a:t>
            </a:r>
            <a:r>
              <a:rPr lang="it-IT" dirty="0"/>
              <a:t> from </a:t>
            </a:r>
            <a:r>
              <a:rPr lang="it-IT" dirty="0" err="1"/>
              <a:t>Climate</a:t>
            </a:r>
            <a:r>
              <a:rPr lang="it-IT" dirty="0"/>
              <a:t> </a:t>
            </a:r>
            <a:r>
              <a:rPr lang="it-IT" dirty="0" err="1"/>
              <a:t>Change</a:t>
            </a:r>
            <a:r>
              <a:rPr lang="it-IT" dirty="0"/>
              <a:t> </a:t>
            </a:r>
            <a:r>
              <a:rPr lang="it-IT" dirty="0" smtClean="0"/>
              <a:t>– Evaluation of </a:t>
            </a:r>
            <a:r>
              <a:rPr lang="it-IT" dirty="0" err="1" smtClean="0"/>
              <a:t>Damages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11</a:t>
            </a:fld>
            <a:endParaRPr lang="en-US"/>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a:xfrm>
                <a:off x="1235075" y="1196975"/>
                <a:ext cx="8470453" cy="5051425"/>
              </a:xfrm>
            </p:spPr>
            <p:txBody>
              <a:bodyPr/>
              <a:lstStyle/>
              <a:p>
                <a:r>
                  <a:rPr lang="en-US" dirty="0" smtClean="0"/>
                  <a:t>How </a:t>
                </a:r>
                <a:r>
                  <a:rPr lang="en-US" dirty="0"/>
                  <a:t>should we weight different </a:t>
                </a:r>
                <a:r>
                  <a:rPr lang="en-US" dirty="0" smtClean="0"/>
                  <a:t>generations (across time), regions (across space) and uncertain futures</a:t>
                </a:r>
                <a:r>
                  <a:rPr lang="it-IT" dirty="0" smtClean="0"/>
                  <a:t>?</a:t>
                </a:r>
                <a:endParaRPr lang="it-IT" dirty="0"/>
              </a:p>
              <a:p>
                <a:pPr marL="0" indent="0"/>
                <a:endParaRPr lang="de-DE" dirty="0"/>
              </a:p>
              <a:p>
                <a:pPr marL="0" indent="0"/>
                <a:endParaRPr lang="de-DE" dirty="0"/>
              </a:p>
              <a:p>
                <a:pPr marL="0" indent="0"/>
                <a:r>
                  <a:rPr lang="de-DE" b="1" dirty="0" err="1" smtClean="0"/>
                  <a:t>Example</a:t>
                </a:r>
                <a:r>
                  <a:rPr lang="de-DE" b="1" dirty="0" smtClean="0"/>
                  <a:t>: </a:t>
                </a:r>
                <a:r>
                  <a:rPr lang="de-DE" b="1" dirty="0" err="1" smtClean="0"/>
                  <a:t>local</a:t>
                </a:r>
                <a:r>
                  <a:rPr lang="de-DE" b="1" dirty="0" smtClean="0"/>
                  <a:t> </a:t>
                </a:r>
                <a:r>
                  <a:rPr lang="de-DE" b="1" dirty="0" err="1" smtClean="0"/>
                  <a:t>damages</a:t>
                </a:r>
                <a:r>
                  <a:rPr lang="de-DE" b="1" dirty="0" smtClean="0"/>
                  <a:t> </a:t>
                </a:r>
                <a:r>
                  <a:rPr lang="de-DE" b="1" dirty="0" err="1" smtClean="0"/>
                  <a:t>of</a:t>
                </a:r>
                <a:r>
                  <a:rPr lang="de-DE" b="1" dirty="0" smtClean="0"/>
                  <a:t> 1 Million $ (e.g., </a:t>
                </a:r>
                <a:r>
                  <a:rPr lang="de-DE" b="1" dirty="0" err="1" smtClean="0"/>
                  <a:t>hurricane</a:t>
                </a:r>
                <a:r>
                  <a:rPr lang="de-DE" b="1" dirty="0" smtClean="0"/>
                  <a:t>)</a:t>
                </a:r>
              </a:p>
              <a:p>
                <a:pPr>
                  <a:buFont typeface="Wingdings" panose="05000000000000000000" pitchFamily="2" charset="2"/>
                  <a:buChar char="§"/>
                </a:pPr>
                <a:r>
                  <a:rPr lang="de-DE" dirty="0" smtClean="0"/>
                  <a:t>Value </a:t>
                </a:r>
                <a:r>
                  <a:rPr lang="de-DE" dirty="0" err="1" smtClean="0"/>
                  <a:t>of</a:t>
                </a:r>
                <a:r>
                  <a:rPr lang="de-DE" dirty="0" smtClean="0"/>
                  <a:t> 1M </a:t>
                </a:r>
                <a:r>
                  <a:rPr lang="de-DE" dirty="0" err="1" smtClean="0"/>
                  <a:t>today</a:t>
                </a:r>
                <a:r>
                  <a:rPr lang="de-DE" dirty="0" smtClean="0"/>
                  <a:t> vs. in 100 </a:t>
                </a:r>
                <a:r>
                  <a:rPr lang="de-DE" dirty="0" err="1" smtClean="0"/>
                  <a:t>years</a:t>
                </a:r>
                <a:r>
                  <a:rPr lang="de-DE" dirty="0" smtClean="0"/>
                  <a:t>? (</a:t>
                </a:r>
                <a:r>
                  <a:rPr lang="de-DE" dirty="0" err="1" smtClean="0"/>
                  <a:t>discount</a:t>
                </a:r>
                <a:r>
                  <a:rPr lang="de-DE" dirty="0" smtClean="0"/>
                  <a:t> rate = 5%)</a:t>
                </a:r>
              </a:p>
              <a:p>
                <a:pPr lvl="1"/>
                <a:r>
                  <a:rPr lang="de-DE" dirty="0" smtClean="0"/>
                  <a:t>1M$ in 2114 </a:t>
                </a:r>
                <a:r>
                  <a:rPr lang="de-DE" dirty="0" err="1" smtClean="0"/>
                  <a:t>equivalent</a:t>
                </a:r>
                <a:r>
                  <a:rPr lang="de-DE" dirty="0" smtClean="0"/>
                  <a:t> </a:t>
                </a:r>
                <a:r>
                  <a:rPr lang="de-DE" dirty="0" err="1" smtClean="0"/>
                  <a:t>to</a:t>
                </a:r>
                <a:r>
                  <a:rPr lang="de-DE" dirty="0" smtClean="0"/>
                  <a:t> </a:t>
                </a:r>
                <a14:m>
                  <m:oMath xmlns:m="http://schemas.openxmlformats.org/officeDocument/2006/math">
                    <m:f>
                      <m:fPr>
                        <m:ctrlPr>
                          <a:rPr lang="de-DE" i="1" smtClean="0">
                            <a:latin typeface="Cambria Math"/>
                          </a:rPr>
                        </m:ctrlPr>
                      </m:fPr>
                      <m:num>
                        <m:r>
                          <a:rPr lang="de-DE" b="0" i="1" smtClean="0">
                            <a:latin typeface="Cambria Math"/>
                          </a:rPr>
                          <m:t>1</m:t>
                        </m:r>
                        <m:r>
                          <a:rPr lang="de-DE" b="0" i="1" smtClean="0">
                            <a:latin typeface="Cambria Math"/>
                          </a:rPr>
                          <m:t>𝑀</m:t>
                        </m:r>
                        <m:r>
                          <a:rPr lang="de-DE" b="0" i="1" smtClean="0">
                            <a:latin typeface="Cambria Math"/>
                          </a:rPr>
                          <m:t>$</m:t>
                        </m:r>
                      </m:num>
                      <m:den>
                        <m:sSup>
                          <m:sSupPr>
                            <m:ctrlPr>
                              <a:rPr lang="de-DE" b="0" i="1" smtClean="0">
                                <a:latin typeface="Cambria Math"/>
                              </a:rPr>
                            </m:ctrlPr>
                          </m:sSupPr>
                          <m:e>
                            <m:r>
                              <a:rPr lang="de-DE" i="1">
                                <a:latin typeface="Cambria Math"/>
                              </a:rPr>
                              <m:t>(1+</m:t>
                            </m:r>
                            <m:r>
                              <a:rPr lang="de-DE" b="0" i="1" smtClean="0">
                                <a:latin typeface="Cambria Math"/>
                              </a:rPr>
                              <m:t>5</m:t>
                            </m:r>
                            <m:r>
                              <a:rPr lang="it-IT" b="0" i="1" smtClean="0">
                                <a:solidFill>
                                  <a:srgbClr val="FF0000"/>
                                </a:solidFill>
                                <a:latin typeface="Cambria Math"/>
                              </a:rPr>
                              <m:t>(1)</m:t>
                            </m:r>
                            <m:r>
                              <a:rPr lang="de-DE" b="0" i="1" smtClean="0">
                                <a:latin typeface="Cambria Math"/>
                              </a:rPr>
                              <m:t>%</m:t>
                            </m:r>
                            <m:r>
                              <a:rPr lang="de-DE" i="1">
                                <a:latin typeface="Cambria Math"/>
                              </a:rPr>
                              <m:t>)</m:t>
                            </m:r>
                          </m:e>
                          <m:sup>
                            <m:r>
                              <a:rPr lang="de-DE" b="0" i="1" smtClean="0">
                                <a:latin typeface="Cambria Math"/>
                              </a:rPr>
                              <m:t>100</m:t>
                            </m:r>
                          </m:sup>
                        </m:sSup>
                      </m:den>
                    </m:f>
                    <m:r>
                      <a:rPr lang="de-DE" b="0" i="1" smtClean="0">
                        <a:latin typeface="Cambria Math"/>
                      </a:rPr>
                      <m:t>=7604$</m:t>
                    </m:r>
                  </m:oMath>
                </a14:m>
                <a:r>
                  <a:rPr lang="de-DE" dirty="0" smtClean="0"/>
                  <a:t> today </a:t>
                </a:r>
                <a:r>
                  <a:rPr lang="de-DE" sz="2000" dirty="0" smtClean="0">
                    <a:solidFill>
                      <a:srgbClr val="FF0000"/>
                    </a:solidFill>
                  </a:rPr>
                  <a:t>(370T$)</a:t>
                </a:r>
                <a:endParaRPr lang="de-DE" dirty="0" smtClean="0">
                  <a:solidFill>
                    <a:srgbClr val="FF0000"/>
                  </a:solidFill>
                </a:endParaRPr>
              </a:p>
              <a:p>
                <a:pPr>
                  <a:buFont typeface="Wingdings" panose="05000000000000000000" pitchFamily="2" charset="2"/>
                  <a:buChar char="§"/>
                </a:pPr>
                <a:r>
                  <a:rPr lang="de-DE" dirty="0" smtClean="0"/>
                  <a:t>Value </a:t>
                </a:r>
                <a:r>
                  <a:rPr lang="de-DE" dirty="0" err="1" smtClean="0"/>
                  <a:t>of</a:t>
                </a:r>
                <a:r>
                  <a:rPr lang="de-DE" dirty="0" smtClean="0"/>
                  <a:t> 1M </a:t>
                </a:r>
                <a:r>
                  <a:rPr lang="de-DE" dirty="0" err="1" smtClean="0"/>
                  <a:t>damages</a:t>
                </a:r>
                <a:r>
                  <a:rPr lang="de-DE" dirty="0" smtClean="0"/>
                  <a:t> at different </a:t>
                </a:r>
                <a:r>
                  <a:rPr lang="de-DE" dirty="0" err="1" smtClean="0"/>
                  <a:t>income</a:t>
                </a:r>
                <a:r>
                  <a:rPr lang="de-DE" dirty="0" smtClean="0"/>
                  <a:t> </a:t>
                </a:r>
                <a:r>
                  <a:rPr lang="de-DE" dirty="0" err="1" smtClean="0"/>
                  <a:t>levels</a:t>
                </a:r>
                <a:r>
                  <a:rPr lang="de-DE" dirty="0" smtClean="0"/>
                  <a:t>?</a:t>
                </a:r>
              </a:p>
              <a:p>
                <a:pPr>
                  <a:buFont typeface="Wingdings" panose="05000000000000000000" pitchFamily="2" charset="2"/>
                  <a:buChar char="§"/>
                </a:pPr>
                <a:r>
                  <a:rPr lang="de-DE" dirty="0" smtClean="0"/>
                  <a:t>Uncertain damages (50% probability of 0M or 2M)</a:t>
                </a:r>
              </a:p>
              <a:p>
                <a:endParaRPr lang="en-US" dirty="0"/>
              </a:p>
              <a:p>
                <a:endParaRPr lang="it-IT" dirty="0"/>
              </a:p>
              <a:p>
                <a:endParaRPr lang="it-IT" dirty="0"/>
              </a:p>
              <a:p>
                <a:endParaRPr lang="it-IT"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xfrm>
                <a:off x="1235075" y="1196975"/>
                <a:ext cx="8470453" cy="5051425"/>
              </a:xfrm>
              <a:blipFill rotWithShape="1">
                <a:blip r:embed="rId3"/>
                <a:stretch>
                  <a:fillRect l="-1152" t="-844"/>
                </a:stretch>
              </a:blipFill>
            </p:spPr>
            <p:txBody>
              <a:bodyPr/>
              <a:lstStyle/>
              <a:p>
                <a:r>
                  <a:rPr lang="en-US">
                    <a:noFill/>
                  </a:rPr>
                  <a:t> </a:t>
                </a:r>
              </a:p>
            </p:txBody>
          </p:sp>
        </mc:Fallback>
      </mc:AlternateContent>
    </p:spTree>
    <p:extLst>
      <p:ext uri="{BB962C8B-B14F-4D97-AF65-F5344CB8AC3E}">
        <p14:creationId xmlns:p14="http://schemas.microsoft.com/office/powerpoint/2010/main" val="2053617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Impacts</a:t>
            </a:r>
            <a:r>
              <a:rPr lang="it-IT" dirty="0"/>
              <a:t> from </a:t>
            </a:r>
            <a:r>
              <a:rPr lang="it-IT" dirty="0" err="1"/>
              <a:t>Climate</a:t>
            </a:r>
            <a:r>
              <a:rPr lang="it-IT" dirty="0"/>
              <a:t> </a:t>
            </a:r>
            <a:r>
              <a:rPr lang="it-IT" dirty="0" err="1"/>
              <a:t>Change</a:t>
            </a:r>
            <a:r>
              <a:rPr lang="it-IT" dirty="0"/>
              <a:t> </a:t>
            </a:r>
            <a:r>
              <a:rPr lang="it-IT" dirty="0" smtClean="0"/>
              <a:t>– Evaluation of </a:t>
            </a:r>
            <a:r>
              <a:rPr lang="it-IT" dirty="0" err="1" smtClean="0"/>
              <a:t>Damages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12</a:t>
            </a:fld>
            <a:endParaRPr lang="en-US"/>
          </a:p>
        </p:txBody>
      </p:sp>
      <p:sp>
        <p:nvSpPr>
          <p:cNvPr id="5" name="Content Placeholder 2"/>
          <p:cNvSpPr>
            <a:spLocks noGrp="1"/>
          </p:cNvSpPr>
          <p:nvPr>
            <p:ph idx="1"/>
          </p:nvPr>
        </p:nvSpPr>
        <p:spPr>
          <a:xfrm>
            <a:off x="1235075" y="1196975"/>
            <a:ext cx="8542461" cy="5051425"/>
          </a:xfrm>
        </p:spPr>
        <p:txBody>
          <a:bodyPr/>
          <a:lstStyle/>
          <a:p>
            <a:r>
              <a:rPr lang="de-DE" dirty="0" smtClean="0"/>
              <a:t>Intergenerational </a:t>
            </a:r>
            <a:r>
              <a:rPr lang="de-DE" dirty="0" err="1" smtClean="0"/>
              <a:t>equity</a:t>
            </a:r>
            <a:r>
              <a:rPr lang="de-DE" dirty="0" smtClean="0"/>
              <a:t>:</a:t>
            </a:r>
            <a:br>
              <a:rPr lang="de-DE" dirty="0" smtClean="0"/>
            </a:br>
            <a:r>
              <a:rPr lang="de-DE" dirty="0" smtClean="0"/>
              <a:t>The </a:t>
            </a:r>
            <a:r>
              <a:rPr lang="de-DE" dirty="0" err="1" smtClean="0"/>
              <a:t>discussion</a:t>
            </a:r>
            <a:r>
              <a:rPr lang="de-DE" dirty="0" smtClean="0"/>
              <a:t> </a:t>
            </a:r>
            <a:r>
              <a:rPr lang="de-DE" dirty="0" err="1" smtClean="0"/>
              <a:t>about</a:t>
            </a:r>
            <a:r>
              <a:rPr lang="de-DE" dirty="0" smtClean="0"/>
              <a:t> </a:t>
            </a:r>
            <a:r>
              <a:rPr lang="de-DE" dirty="0" err="1" smtClean="0"/>
              <a:t>the</a:t>
            </a:r>
            <a:r>
              <a:rPr lang="de-DE" dirty="0" smtClean="0"/>
              <a:t> </a:t>
            </a:r>
            <a:r>
              <a:rPr lang="de-DE" dirty="0" err="1" smtClean="0"/>
              <a:t>discount</a:t>
            </a:r>
            <a:r>
              <a:rPr lang="de-DE" dirty="0" smtClean="0"/>
              <a:t> rate</a:t>
            </a:r>
            <a:endParaRPr lang="it-IT" dirty="0"/>
          </a:p>
          <a:p>
            <a:pPr marL="0" indent="0"/>
            <a:endParaRPr lang="de-DE" sz="2800" dirty="0" smtClean="0"/>
          </a:p>
          <a:p>
            <a:pPr marL="0" indent="0"/>
            <a:r>
              <a:rPr lang="de-DE" sz="2800" dirty="0" smtClean="0"/>
              <a:t>The discount rate - </a:t>
            </a:r>
            <a:r>
              <a:rPr lang="en-GB" sz="2800" dirty="0" smtClean="0"/>
              <a:t>reasons </a:t>
            </a:r>
            <a:r>
              <a:rPr lang="en-GB" sz="2800" dirty="0"/>
              <a:t>to </a:t>
            </a:r>
            <a:r>
              <a:rPr lang="en-GB" sz="2800" dirty="0" smtClean="0"/>
              <a:t>discount the future:</a:t>
            </a:r>
            <a:endParaRPr lang="en-GB" sz="2800" dirty="0"/>
          </a:p>
          <a:p>
            <a:pPr>
              <a:buFont typeface="Arial" panose="020B0604020202020204" pitchFamily="34" charset="0"/>
              <a:buChar char="•"/>
            </a:pPr>
            <a:r>
              <a:rPr lang="en-GB" dirty="0"/>
              <a:t>“impatience”/preference of the present </a:t>
            </a:r>
            <a:r>
              <a:rPr lang="en-GB" dirty="0" smtClean="0"/>
              <a:t>(+/0)</a:t>
            </a:r>
            <a:endParaRPr lang="en-GB" dirty="0"/>
          </a:p>
          <a:p>
            <a:pPr marL="457200" lvl="1" indent="0">
              <a:buNone/>
            </a:pPr>
            <a:r>
              <a:rPr lang="en-GB" sz="2000" dirty="0">
                <a:solidFill>
                  <a:srgbClr val="002B52"/>
                </a:solidFill>
                <a:latin typeface="+mn-lt"/>
                <a:sym typeface="Wingdings" panose="05000000000000000000" pitchFamily="2" charset="2"/>
              </a:rPr>
              <a:t> </a:t>
            </a:r>
            <a:r>
              <a:rPr lang="en-GB" sz="2000" dirty="0" smtClean="0">
                <a:solidFill>
                  <a:srgbClr val="002B52"/>
                </a:solidFill>
                <a:latin typeface="+mn-lt"/>
                <a:sym typeface="Wingdings" panose="05000000000000000000" pitchFamily="2" charset="2"/>
              </a:rPr>
              <a:t>also </a:t>
            </a:r>
            <a:r>
              <a:rPr lang="en-GB" sz="2000" dirty="0">
                <a:solidFill>
                  <a:srgbClr val="002B52"/>
                </a:solidFill>
                <a:latin typeface="+mn-lt"/>
                <a:sym typeface="Wingdings" panose="05000000000000000000" pitchFamily="2" charset="2"/>
              </a:rPr>
              <a:t>true for generations (altruism/bequest motives</a:t>
            </a:r>
            <a:r>
              <a:rPr lang="en-GB" sz="2000" dirty="0" smtClean="0">
                <a:solidFill>
                  <a:srgbClr val="002B52"/>
                </a:solidFill>
                <a:latin typeface="+mn-lt"/>
                <a:sym typeface="Wingdings" panose="05000000000000000000" pitchFamily="2" charset="2"/>
              </a:rPr>
              <a:t>)?</a:t>
            </a:r>
            <a:endParaRPr lang="en-GB" sz="2000" dirty="0">
              <a:solidFill>
                <a:srgbClr val="002B52"/>
              </a:solidFill>
              <a:latin typeface="+mn-lt"/>
            </a:endParaRPr>
          </a:p>
          <a:p>
            <a:pPr>
              <a:buFont typeface="Arial" panose="020B0604020202020204" pitchFamily="34" charset="0"/>
              <a:buChar char="•"/>
            </a:pPr>
            <a:r>
              <a:rPr lang="en-GB" dirty="0"/>
              <a:t>Possibility of extinction (+)</a:t>
            </a:r>
          </a:p>
          <a:p>
            <a:pPr>
              <a:buFont typeface="Arial" panose="020B0604020202020204" pitchFamily="34" charset="0"/>
              <a:buChar char="•"/>
            </a:pPr>
            <a:r>
              <a:rPr lang="en-GB" dirty="0"/>
              <a:t>Growth effect: future generations are wealthier (+)</a:t>
            </a:r>
          </a:p>
          <a:p>
            <a:pPr>
              <a:buFont typeface="Arial" panose="020B0604020202020204" pitchFamily="34" charset="0"/>
              <a:buChar char="•"/>
            </a:pPr>
            <a:r>
              <a:rPr lang="en-GB" dirty="0"/>
              <a:t>Uncertainty effect: but </a:t>
            </a:r>
            <a:r>
              <a:rPr lang="en-GB" dirty="0" smtClean="0"/>
              <a:t>growth </a:t>
            </a:r>
            <a:r>
              <a:rPr lang="en-GB" dirty="0"/>
              <a:t>is uncertain </a:t>
            </a:r>
            <a:r>
              <a:rPr lang="en-GB" dirty="0" smtClean="0"/>
              <a:t>(-)</a:t>
            </a:r>
            <a:endParaRPr lang="en-GB" dirty="0"/>
          </a:p>
        </p:txBody>
      </p:sp>
      <mc:AlternateContent xmlns:mc="http://schemas.openxmlformats.org/markup-compatibility/2006" xmlns:a14="http://schemas.microsoft.com/office/drawing/2010/main">
        <mc:Choice Requires="a14">
          <p:sp>
            <p:nvSpPr>
              <p:cNvPr id="3" name="TextBox 2"/>
              <p:cNvSpPr txBox="1"/>
              <p:nvPr/>
            </p:nvSpPr>
            <p:spPr>
              <a:xfrm>
                <a:off x="2570700" y="5343599"/>
                <a:ext cx="4444999" cy="461665"/>
              </a:xfrm>
              <a:prstGeom prst="rect">
                <a:avLst/>
              </a:prstGeom>
              <a:noFill/>
            </p:spPr>
            <p:txBody>
              <a:bodyPr wrap="none" rtlCol="0">
                <a:spAutoFit/>
              </a:bodyPr>
              <a:lstStyle/>
              <a:p>
                <a14:m>
                  <m:oMath xmlns:m="http://schemas.openxmlformats.org/officeDocument/2006/math">
                    <m:sSub>
                      <m:sSubPr>
                        <m:ctrlPr>
                          <a:rPr lang="it-IT" b="1" i="1" smtClean="0">
                            <a:latin typeface="Cambria Math"/>
                          </a:rPr>
                        </m:ctrlPr>
                      </m:sSubPr>
                      <m:e>
                        <m:r>
                          <a:rPr lang="it-IT" b="1" i="1" smtClean="0">
                            <a:latin typeface="Cambria Math"/>
                          </a:rPr>
                          <m:t>𝒓</m:t>
                        </m:r>
                      </m:e>
                      <m:sub>
                        <m:r>
                          <a:rPr lang="it-IT" b="1" i="1" smtClean="0">
                            <a:latin typeface="Cambria Math"/>
                          </a:rPr>
                          <m:t>𝒕</m:t>
                        </m:r>
                      </m:sub>
                    </m:sSub>
                    <m:r>
                      <a:rPr lang="it-IT" b="1" i="1" smtClean="0">
                        <a:latin typeface="Cambria Math"/>
                      </a:rPr>
                      <m:t>=</m:t>
                    </m:r>
                    <m:r>
                      <a:rPr lang="it-IT" b="1" i="1" smtClean="0">
                        <a:latin typeface="Cambria Math"/>
                        <a:ea typeface="Cambria Math"/>
                      </a:rPr>
                      <m:t>𝜹</m:t>
                    </m:r>
                    <m:r>
                      <a:rPr lang="it-IT" b="1" i="1" smtClean="0">
                        <a:latin typeface="Cambria Math"/>
                        <a:ea typeface="Cambria Math"/>
                      </a:rPr>
                      <m:t>+</m:t>
                    </m:r>
                    <m:r>
                      <a:rPr lang="it-IT" b="1" i="1" smtClean="0">
                        <a:latin typeface="Cambria Math"/>
                        <a:ea typeface="Cambria Math"/>
                      </a:rPr>
                      <m:t>𝜼</m:t>
                    </m:r>
                    <m:r>
                      <a:rPr lang="it-IT" b="1" i="1" smtClean="0">
                        <a:latin typeface="Cambria Math"/>
                        <a:ea typeface="Cambria Math"/>
                      </a:rPr>
                      <m:t>𝒈</m:t>
                    </m:r>
                    <m:r>
                      <a:rPr lang="it-IT" b="1" i="1" smtClean="0">
                        <a:latin typeface="Cambria Math"/>
                        <a:ea typeface="Cambria Math"/>
                      </a:rPr>
                      <m:t>−</m:t>
                    </m:r>
                    <m:r>
                      <a:rPr lang="it-IT" b="1" i="1" smtClean="0">
                        <a:latin typeface="Cambria Math"/>
                        <a:ea typeface="Cambria Math"/>
                      </a:rPr>
                      <m:t>𝟎</m:t>
                    </m:r>
                    <m:r>
                      <a:rPr lang="it-IT" b="1" i="1" smtClean="0">
                        <a:latin typeface="Cambria Math"/>
                        <a:ea typeface="Cambria Math"/>
                      </a:rPr>
                      <m:t>.</m:t>
                    </m:r>
                    <m:r>
                      <a:rPr lang="it-IT" b="1" i="1" smtClean="0">
                        <a:latin typeface="Cambria Math"/>
                        <a:ea typeface="Cambria Math"/>
                      </a:rPr>
                      <m:t>𝟓</m:t>
                    </m:r>
                    <m:r>
                      <a:rPr lang="it-IT" i="1">
                        <a:latin typeface="Cambria Math"/>
                        <a:ea typeface="Cambria Math"/>
                      </a:rPr>
                      <m:t>𝜼</m:t>
                    </m:r>
                  </m:oMath>
                </a14:m>
                <a:r>
                  <a:rPr lang="it-IT" dirty="0" smtClean="0"/>
                  <a:t>(</a:t>
                </a:r>
                <a14:m>
                  <m:oMath xmlns:m="http://schemas.openxmlformats.org/officeDocument/2006/math">
                    <m:r>
                      <a:rPr lang="it-IT" i="1">
                        <a:latin typeface="Cambria Math"/>
                        <a:ea typeface="Cambria Math"/>
                      </a:rPr>
                      <m:t>𝜼</m:t>
                    </m:r>
                  </m:oMath>
                </a14:m>
                <a:r>
                  <a:rPr lang="it-IT" dirty="0" smtClean="0"/>
                  <a:t>+1)Var(g)</a:t>
                </a:r>
                <a:endParaRPr lang="it-IT" dirty="0"/>
              </a:p>
            </p:txBody>
          </p:sp>
        </mc:Choice>
        <mc:Fallback xmlns="">
          <p:sp>
            <p:nvSpPr>
              <p:cNvPr id="3" name="TextBox 2"/>
              <p:cNvSpPr txBox="1">
                <a:spLocks noRot="1" noChangeAspect="1" noMove="1" noResize="1" noEditPoints="1" noAdjustHandles="1" noChangeArrowheads="1" noChangeShapeType="1" noTextEdit="1"/>
              </p:cNvSpPr>
              <p:nvPr/>
            </p:nvSpPr>
            <p:spPr>
              <a:xfrm>
                <a:off x="2570700" y="5343599"/>
                <a:ext cx="4444999" cy="461665"/>
              </a:xfrm>
              <a:prstGeom prst="rect">
                <a:avLst/>
              </a:prstGeom>
              <a:blipFill rotWithShape="1">
                <a:blip r:embed="rId3"/>
                <a:stretch>
                  <a:fillRect t="-9333" r="-1235" b="-32000"/>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288704" y="5867980"/>
                <a:ext cx="3496470"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it-IT" sz="1800" b="1" i="1" smtClean="0">
                          <a:latin typeface="Cambria Math"/>
                        </a:rPr>
                        <m:t>𝟏</m:t>
                      </m:r>
                      <m:r>
                        <a:rPr lang="it-IT" sz="1800" b="1" i="1" smtClean="0">
                          <a:latin typeface="Cambria Math"/>
                        </a:rPr>
                        <m:t>.</m:t>
                      </m:r>
                      <m:r>
                        <a:rPr lang="it-IT" sz="1800" b="1" i="1" smtClean="0">
                          <a:latin typeface="Cambria Math"/>
                        </a:rPr>
                        <m:t>𝟒</m:t>
                      </m:r>
                      <m:r>
                        <a:rPr lang="it-IT" sz="1800" b="1" i="1" smtClean="0">
                          <a:latin typeface="Cambria Math"/>
                        </a:rPr>
                        <m:t>%=</m:t>
                      </m:r>
                      <m:r>
                        <a:rPr lang="it-IT" sz="1800" b="1" i="1" smtClean="0">
                          <a:latin typeface="Cambria Math"/>
                        </a:rPr>
                        <m:t>𝟎</m:t>
                      </m:r>
                      <m:r>
                        <a:rPr lang="it-IT" sz="1800" b="1" i="1" smtClean="0">
                          <a:latin typeface="Cambria Math"/>
                        </a:rPr>
                        <m:t>.</m:t>
                      </m:r>
                      <m:r>
                        <a:rPr lang="it-IT" sz="1800" b="1" i="1" smtClean="0">
                          <a:latin typeface="Cambria Math"/>
                        </a:rPr>
                        <m:t>𝟏</m:t>
                      </m:r>
                      <m:r>
                        <a:rPr lang="it-IT" sz="1800" b="1" i="1" smtClean="0">
                          <a:latin typeface="Cambria Math"/>
                        </a:rPr>
                        <m:t>%+</m:t>
                      </m:r>
                      <m:r>
                        <a:rPr lang="it-IT" sz="1800" b="1" i="1" smtClean="0">
                          <a:latin typeface="Cambria Math"/>
                        </a:rPr>
                        <m:t>𝟏</m:t>
                      </m:r>
                      <m:r>
                        <a:rPr lang="it-IT" sz="1800" b="1" i="1" smtClean="0">
                          <a:latin typeface="Cambria Math"/>
                          <a:ea typeface="Cambria Math"/>
                        </a:rPr>
                        <m:t>∙</m:t>
                      </m:r>
                      <m:r>
                        <a:rPr lang="it-IT" sz="1800" b="1" i="1" smtClean="0">
                          <a:latin typeface="Cambria Math"/>
                          <a:ea typeface="Cambria Math"/>
                        </a:rPr>
                        <m:t>𝟏</m:t>
                      </m:r>
                      <m:r>
                        <a:rPr lang="it-IT" sz="1800" b="1" i="1" smtClean="0">
                          <a:latin typeface="Cambria Math"/>
                          <a:ea typeface="Cambria Math"/>
                        </a:rPr>
                        <m:t>.</m:t>
                      </m:r>
                      <m:r>
                        <a:rPr lang="it-IT" sz="1800" b="1" i="1" smtClean="0">
                          <a:latin typeface="Cambria Math"/>
                          <a:ea typeface="Cambria Math"/>
                        </a:rPr>
                        <m:t>𝟑</m:t>
                      </m:r>
                      <m:r>
                        <a:rPr lang="it-IT" sz="1800" b="1" i="1" smtClean="0">
                          <a:latin typeface="Cambria Math"/>
                          <a:ea typeface="Cambria Math"/>
                        </a:rPr>
                        <m:t>%+</m:t>
                      </m:r>
                      <m:r>
                        <a:rPr lang="it-IT" sz="1800" b="1" i="1" smtClean="0">
                          <a:latin typeface="Cambria Math"/>
                          <a:ea typeface="Cambria Math"/>
                        </a:rPr>
                        <m:t>𝟎</m:t>
                      </m:r>
                      <m:r>
                        <a:rPr lang="it-IT" sz="1800" b="1" i="1" smtClean="0">
                          <a:latin typeface="Cambria Math"/>
                        </a:rPr>
                        <m:t>     </m:t>
                      </m:r>
                    </m:oMath>
                  </m:oMathPara>
                </a14:m>
                <a:endParaRPr lang="it-IT" sz="1800" dirty="0"/>
              </a:p>
            </p:txBody>
          </p:sp>
        </mc:Choice>
        <mc:Fallback xmlns="">
          <p:sp>
            <p:nvSpPr>
              <p:cNvPr id="7" name="TextBox 6"/>
              <p:cNvSpPr txBox="1">
                <a:spLocks noRot="1" noChangeAspect="1" noMove="1" noResize="1" noEditPoints="1" noAdjustHandles="1" noChangeArrowheads="1" noChangeShapeType="1" noTextEdit="1"/>
              </p:cNvSpPr>
              <p:nvPr/>
            </p:nvSpPr>
            <p:spPr>
              <a:xfrm>
                <a:off x="2288704" y="5867980"/>
                <a:ext cx="3496470" cy="369332"/>
              </a:xfrm>
              <a:prstGeom prst="rect">
                <a:avLst/>
              </a:prstGeom>
              <a:blipFill rotWithShape="1">
                <a:blip r:embed="rId4"/>
                <a:stretch>
                  <a:fillRect/>
                </a:stretch>
              </a:blipFill>
            </p:spPr>
            <p:txBody>
              <a:bodyPr/>
              <a:lstStyle/>
              <a:p>
                <a:r>
                  <a:rPr lang="it-IT">
                    <a:noFill/>
                  </a:rPr>
                  <a:t> </a:t>
                </a:r>
              </a:p>
            </p:txBody>
          </p:sp>
        </mc:Fallback>
      </mc:AlternateContent>
      <p:sp>
        <p:nvSpPr>
          <p:cNvPr id="8" name="TextBox 7"/>
          <p:cNvSpPr txBox="1"/>
          <p:nvPr/>
        </p:nvSpPr>
        <p:spPr>
          <a:xfrm>
            <a:off x="5961112" y="5867980"/>
            <a:ext cx="1505540" cy="369332"/>
          </a:xfrm>
          <a:prstGeom prst="rect">
            <a:avLst/>
          </a:prstGeom>
          <a:noFill/>
        </p:spPr>
        <p:txBody>
          <a:bodyPr wrap="none" rtlCol="0">
            <a:spAutoFit/>
          </a:bodyPr>
          <a:lstStyle/>
          <a:p>
            <a:r>
              <a:rPr lang="it-IT" sz="1800" dirty="0" smtClean="0"/>
              <a:t>Stern (2006)</a:t>
            </a:r>
            <a:endParaRPr lang="it-IT" sz="1800" dirty="0"/>
          </a:p>
        </p:txBody>
      </p:sp>
    </p:spTree>
    <p:extLst>
      <p:ext uri="{BB962C8B-B14F-4D97-AF65-F5344CB8AC3E}">
        <p14:creationId xmlns:p14="http://schemas.microsoft.com/office/powerpoint/2010/main" val="3496439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Outline of the lecture</a:t>
            </a:r>
            <a:endParaRPr lang="it-IT" dirty="0"/>
          </a:p>
        </p:txBody>
      </p:sp>
      <p:sp>
        <p:nvSpPr>
          <p:cNvPr id="3" name="Content Placeholder 2"/>
          <p:cNvSpPr>
            <a:spLocks noGrp="1"/>
          </p:cNvSpPr>
          <p:nvPr>
            <p:ph idx="1"/>
          </p:nvPr>
        </p:nvSpPr>
        <p:spPr/>
        <p:txBody>
          <a:bodyPr/>
          <a:lstStyle/>
          <a:p>
            <a:pPr algn="ctr"/>
            <a:r>
              <a:rPr lang="it-IT" sz="4000" dirty="0" smtClean="0"/>
              <a:t>Outline</a:t>
            </a:r>
          </a:p>
          <a:p>
            <a:endParaRPr lang="it-IT" dirty="0" smtClean="0"/>
          </a:p>
          <a:p>
            <a:pPr marL="457200" indent="-457200">
              <a:buFont typeface="+mj-lt"/>
              <a:buAutoNum type="arabicPeriod"/>
            </a:pPr>
            <a:r>
              <a:rPr lang="it-IT" sz="2800" dirty="0" smtClean="0"/>
              <a:t>The Stern </a:t>
            </a:r>
            <a:r>
              <a:rPr lang="it-IT" sz="2800" dirty="0" err="1"/>
              <a:t>R</a:t>
            </a:r>
            <a:r>
              <a:rPr lang="it-IT" sz="2800" dirty="0" err="1" smtClean="0"/>
              <a:t>eview</a:t>
            </a:r>
            <a:r>
              <a:rPr lang="it-IT" sz="2800" dirty="0" smtClean="0"/>
              <a:t> and the SCC</a:t>
            </a:r>
          </a:p>
          <a:p>
            <a:pPr marL="457200" indent="-457200">
              <a:buFont typeface="+mj-lt"/>
              <a:buAutoNum type="arabicPeriod"/>
            </a:pPr>
            <a:r>
              <a:rPr lang="it-IT" sz="2800" dirty="0"/>
              <a:t>Economic impacts from Climate Change</a:t>
            </a:r>
          </a:p>
          <a:p>
            <a:pPr marL="457200" indent="-457200">
              <a:buFont typeface="+mj-lt"/>
              <a:buAutoNum type="arabicPeriod"/>
            </a:pPr>
            <a:r>
              <a:rPr lang="it-IT" sz="2800" b="1" dirty="0" err="1" smtClean="0">
                <a:solidFill>
                  <a:srgbClr val="FF0000"/>
                </a:solidFill>
              </a:rPr>
              <a:t>Mitigation</a:t>
            </a:r>
            <a:r>
              <a:rPr lang="it-IT" sz="2800" b="1" dirty="0" smtClean="0">
                <a:solidFill>
                  <a:srgbClr val="FF0000"/>
                </a:solidFill>
              </a:rPr>
              <a:t> and Adaptation</a:t>
            </a:r>
          </a:p>
          <a:p>
            <a:pPr marL="457200" indent="-457200">
              <a:buFont typeface="+mj-lt"/>
              <a:buAutoNum type="arabicPeriod"/>
            </a:pPr>
            <a:r>
              <a:rPr lang="it-IT" sz="2800" dirty="0"/>
              <a:t>Policy </a:t>
            </a:r>
            <a:r>
              <a:rPr lang="it-IT" sz="2800" dirty="0" smtClean="0"/>
              <a:t>Instruments</a:t>
            </a:r>
          </a:p>
          <a:p>
            <a:pPr marL="457200" indent="-457200">
              <a:buFont typeface="+mj-lt"/>
              <a:buAutoNum type="arabicPeriod"/>
            </a:pPr>
            <a:r>
              <a:rPr lang="it-IT" sz="2800" dirty="0" smtClean="0"/>
              <a:t>Climate and Energy Policy</a:t>
            </a:r>
            <a:endParaRPr lang="it-IT" sz="2800"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13</a:t>
            </a:fld>
            <a:endParaRPr lang="en-US"/>
          </a:p>
        </p:txBody>
      </p:sp>
    </p:spTree>
    <p:extLst>
      <p:ext uri="{BB962C8B-B14F-4D97-AF65-F5344CB8AC3E}">
        <p14:creationId xmlns:p14="http://schemas.microsoft.com/office/powerpoint/2010/main" val="2202550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Mitigation and Adaptation – how to avoid/reduce impacts?</a:t>
            </a:r>
            <a:endParaRPr lang="it-IT" dirty="0"/>
          </a:p>
        </p:txBody>
      </p:sp>
      <p:sp>
        <p:nvSpPr>
          <p:cNvPr id="3" name="Content Placeholder 2"/>
          <p:cNvSpPr>
            <a:spLocks noGrp="1"/>
          </p:cNvSpPr>
          <p:nvPr>
            <p:ph idx="1"/>
          </p:nvPr>
        </p:nvSpPr>
        <p:spPr/>
        <p:txBody>
          <a:bodyPr/>
          <a:lstStyle/>
          <a:p>
            <a:r>
              <a:rPr lang="en-US" altLang="it-IT" sz="2800" dirty="0"/>
              <a:t>Mitigation</a:t>
            </a:r>
            <a:endParaRPr lang="en-US" altLang="it-IT" dirty="0"/>
          </a:p>
          <a:p>
            <a:pPr lvl="1"/>
            <a:r>
              <a:rPr lang="en-US" altLang="it-IT" dirty="0"/>
              <a:t>Strategies for reducing the rate of climate </a:t>
            </a:r>
            <a:r>
              <a:rPr lang="en-US" altLang="it-IT" dirty="0" smtClean="0"/>
              <a:t>change</a:t>
            </a:r>
          </a:p>
          <a:p>
            <a:pPr lvl="1"/>
            <a:r>
              <a:rPr lang="en-US" altLang="it-IT" dirty="0"/>
              <a:t>Abatement </a:t>
            </a:r>
            <a:r>
              <a:rPr lang="en-US" altLang="it-IT" dirty="0" smtClean="0"/>
              <a:t>costs: costs of </a:t>
            </a:r>
            <a:r>
              <a:rPr lang="en-US" altLang="it-IT" dirty="0"/>
              <a:t>reducing emissions </a:t>
            </a:r>
            <a:br>
              <a:rPr lang="en-US" altLang="it-IT" dirty="0"/>
            </a:br>
            <a:r>
              <a:rPr lang="en-US" altLang="it-IT" dirty="0" smtClean="0"/>
              <a:t>(mainly </a:t>
            </a:r>
            <a:r>
              <a:rPr lang="en-US" altLang="it-IT" dirty="0"/>
              <a:t>from fossil fuels &amp; </a:t>
            </a:r>
            <a:r>
              <a:rPr lang="en-US" altLang="it-IT" dirty="0" smtClean="0"/>
              <a:t>deforestation)</a:t>
            </a:r>
            <a:endParaRPr lang="en-US" altLang="it-IT" dirty="0"/>
          </a:p>
          <a:p>
            <a:pPr marL="457200" lvl="1" indent="0">
              <a:buNone/>
            </a:pPr>
            <a:endParaRPr lang="en-US" altLang="it-IT" dirty="0" smtClean="0"/>
          </a:p>
          <a:p>
            <a:endParaRPr lang="en-US" altLang="it-IT" dirty="0" smtClean="0"/>
          </a:p>
          <a:p>
            <a:r>
              <a:rPr lang="en-US" altLang="it-IT" sz="2800" dirty="0" smtClean="0"/>
              <a:t>Adaptation</a:t>
            </a:r>
            <a:endParaRPr lang="en-US" altLang="it-IT" dirty="0"/>
          </a:p>
          <a:p>
            <a:pPr lvl="1"/>
            <a:r>
              <a:rPr lang="en-US" altLang="it-IT" dirty="0"/>
              <a:t>Strategies for coping with climate </a:t>
            </a:r>
            <a:r>
              <a:rPr lang="en-US" altLang="it-IT" dirty="0" smtClean="0"/>
              <a:t>change</a:t>
            </a:r>
            <a:br>
              <a:rPr lang="en-US" altLang="it-IT" dirty="0" smtClean="0"/>
            </a:br>
            <a:r>
              <a:rPr lang="en-US" altLang="it-IT" dirty="0" smtClean="0"/>
              <a:t>(mainly temperature changes and sea-level rise)</a:t>
            </a:r>
          </a:p>
          <a:p>
            <a:pPr lvl="1"/>
            <a:r>
              <a:rPr lang="en-US" altLang="it-IT" dirty="0" smtClean="0"/>
              <a:t>Reducing future impacts</a:t>
            </a:r>
          </a:p>
          <a:p>
            <a:endParaRPr lang="it-IT" dirty="0"/>
          </a:p>
          <a:p>
            <a:endParaRPr lang="it-IT" b="1" dirty="0" smtClean="0"/>
          </a:p>
          <a:p>
            <a:endParaRPr lang="it-IT" b="1" dirty="0"/>
          </a:p>
          <a:p>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14</a:t>
            </a:fld>
            <a:endParaRPr lang="en-US"/>
          </a:p>
        </p:txBody>
      </p:sp>
    </p:spTree>
    <p:extLst>
      <p:ext uri="{BB962C8B-B14F-4D97-AF65-F5344CB8AC3E}">
        <p14:creationId xmlns:p14="http://schemas.microsoft.com/office/powerpoint/2010/main" val="177416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Mitigation and Adaptation </a:t>
            </a:r>
            <a:r>
              <a:rPr lang="it-IT" dirty="0" smtClean="0"/>
              <a:t>- Mitigation Examples</a:t>
            </a:r>
            <a:endParaRPr lang="it-IT" dirty="0"/>
          </a:p>
        </p:txBody>
      </p:sp>
      <p:sp>
        <p:nvSpPr>
          <p:cNvPr id="3" name="Content Placeholder 2"/>
          <p:cNvSpPr>
            <a:spLocks noGrp="1"/>
          </p:cNvSpPr>
          <p:nvPr>
            <p:ph idx="1"/>
          </p:nvPr>
        </p:nvSpPr>
        <p:spPr>
          <a:xfrm>
            <a:off x="1235075" y="1196975"/>
            <a:ext cx="8175625" cy="5400377"/>
          </a:xfrm>
        </p:spPr>
        <p:txBody>
          <a:bodyPr/>
          <a:lstStyle/>
          <a:p>
            <a:r>
              <a:rPr lang="en-US" altLang="it-IT" dirty="0"/>
              <a:t>Reduction of greenhouse-gas emissions</a:t>
            </a:r>
          </a:p>
          <a:p>
            <a:pPr lvl="1"/>
            <a:r>
              <a:rPr lang="en-US" altLang="it-IT" sz="2400" dirty="0">
                <a:solidFill>
                  <a:srgbClr val="002B52"/>
                </a:solidFill>
                <a:latin typeface="+mn-lt"/>
              </a:rPr>
              <a:t>Probably the most effective way</a:t>
            </a:r>
          </a:p>
          <a:p>
            <a:r>
              <a:rPr lang="en-US" altLang="it-IT" dirty="0"/>
              <a:t>Using alternative energy sources, e.g., solar, wind, nuclear</a:t>
            </a:r>
          </a:p>
          <a:p>
            <a:pPr lvl="1"/>
            <a:r>
              <a:rPr lang="en-US" altLang="it-IT" sz="2400" dirty="0">
                <a:solidFill>
                  <a:srgbClr val="002B52"/>
                </a:solidFill>
                <a:latin typeface="+mn-lt"/>
              </a:rPr>
              <a:t>(France: 80% of power generation is nuclear)</a:t>
            </a:r>
          </a:p>
          <a:p>
            <a:r>
              <a:rPr lang="en-US" altLang="it-IT" dirty="0" smtClean="0"/>
              <a:t>Increase efficiency</a:t>
            </a:r>
            <a:endParaRPr lang="en-US" altLang="it-IT" dirty="0"/>
          </a:p>
          <a:p>
            <a:pPr lvl="1"/>
            <a:r>
              <a:rPr lang="en-US" altLang="it-IT" sz="2400" dirty="0">
                <a:solidFill>
                  <a:srgbClr val="002B52"/>
                </a:solidFill>
                <a:latin typeface="+mn-lt"/>
              </a:rPr>
              <a:t>Improved gas mileage in cars</a:t>
            </a:r>
          </a:p>
          <a:p>
            <a:pPr lvl="1"/>
            <a:r>
              <a:rPr lang="en-US" altLang="it-IT" sz="2400" dirty="0">
                <a:solidFill>
                  <a:srgbClr val="002B52"/>
                </a:solidFill>
                <a:latin typeface="+mn-lt"/>
              </a:rPr>
              <a:t>Compact fluorescents light bulbs</a:t>
            </a:r>
          </a:p>
          <a:p>
            <a:r>
              <a:rPr lang="en-US" altLang="it-IT" dirty="0"/>
              <a:t>Carbon capture and storage</a:t>
            </a:r>
          </a:p>
          <a:p>
            <a:pPr lvl="1"/>
            <a:r>
              <a:rPr lang="en-US" altLang="it-IT" sz="2400" dirty="0">
                <a:solidFill>
                  <a:srgbClr val="002B52"/>
                </a:solidFill>
                <a:latin typeface="+mn-lt"/>
              </a:rPr>
              <a:t>Send emissions into ground or deep ocean</a:t>
            </a:r>
          </a:p>
          <a:p>
            <a:r>
              <a:rPr lang="en-US" altLang="it-IT" dirty="0"/>
              <a:t>Geoengineering </a:t>
            </a:r>
          </a:p>
          <a:p>
            <a:pPr lvl="1"/>
            <a:r>
              <a:rPr lang="en-US" altLang="it-IT" sz="2400" dirty="0" smtClean="0">
                <a:solidFill>
                  <a:srgbClr val="002B52"/>
                </a:solidFill>
                <a:latin typeface="+mn-lt"/>
              </a:rPr>
              <a:t>Reduce incoming solar radiation</a:t>
            </a:r>
            <a:br>
              <a:rPr lang="en-US" altLang="it-IT" sz="2400" dirty="0" smtClean="0">
                <a:solidFill>
                  <a:srgbClr val="002B52"/>
                </a:solidFill>
                <a:latin typeface="+mn-lt"/>
              </a:rPr>
            </a:br>
            <a:r>
              <a:rPr lang="en-US" altLang="it-IT" sz="2400" dirty="0" smtClean="0">
                <a:solidFill>
                  <a:srgbClr val="002B52"/>
                </a:solidFill>
                <a:latin typeface="+mn-lt"/>
              </a:rPr>
              <a:t>(</a:t>
            </a:r>
            <a:r>
              <a:rPr lang="en-US" altLang="it-IT" sz="2400" dirty="0">
                <a:solidFill>
                  <a:srgbClr val="002B52"/>
                </a:solidFill>
                <a:latin typeface="+mn-lt"/>
              </a:rPr>
              <a:t>e.g., sulfur in stratosphere</a:t>
            </a:r>
            <a:r>
              <a:rPr lang="en-US" altLang="it-IT" sz="2400" dirty="0" smtClean="0">
                <a:solidFill>
                  <a:srgbClr val="002B52"/>
                </a:solidFill>
                <a:latin typeface="+mn-lt"/>
              </a:rPr>
              <a:t>)</a:t>
            </a:r>
            <a:endParaRPr lang="en-US" altLang="it-IT" sz="2400" dirty="0">
              <a:solidFill>
                <a:srgbClr val="002B52"/>
              </a:solidFill>
              <a:latin typeface="+mn-lt"/>
            </a:endParaRP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15</a:t>
            </a:fld>
            <a:endParaRPr lang="en-US"/>
          </a:p>
        </p:txBody>
      </p:sp>
    </p:spTree>
    <p:extLst>
      <p:ext uri="{BB962C8B-B14F-4D97-AF65-F5344CB8AC3E}">
        <p14:creationId xmlns:p14="http://schemas.microsoft.com/office/powerpoint/2010/main" val="42017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Mitigation and </a:t>
            </a:r>
            <a:r>
              <a:rPr lang="it-IT" dirty="0" smtClean="0"/>
              <a:t>Adaptation – Abatement costs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16</a:t>
            </a:fld>
            <a:endParaRPr lang="en-US"/>
          </a:p>
        </p:txBody>
      </p:sp>
      <p:grpSp>
        <p:nvGrpSpPr>
          <p:cNvPr id="5" name="Group 2"/>
          <p:cNvGrpSpPr>
            <a:grpSpLocks/>
          </p:cNvGrpSpPr>
          <p:nvPr/>
        </p:nvGrpSpPr>
        <p:grpSpPr bwMode="auto">
          <a:xfrm>
            <a:off x="992560" y="402232"/>
            <a:ext cx="9121334" cy="6267128"/>
            <a:chOff x="41" y="709"/>
            <a:chExt cx="6248" cy="3495"/>
          </a:xfrm>
        </p:grpSpPr>
        <p:sp>
          <p:nvSpPr>
            <p:cNvPr id="6" name="AutoShape 3"/>
            <p:cNvSpPr>
              <a:spLocks noChangeArrowheads="1"/>
            </p:cNvSpPr>
            <p:nvPr>
              <p:custDataLst>
                <p:tags r:id="rId1"/>
              </p:custDataLst>
            </p:nvPr>
          </p:nvSpPr>
          <p:spPr bwMode="gray">
            <a:xfrm>
              <a:off x="5621" y="709"/>
              <a:ext cx="0" cy="123"/>
            </a:xfrm>
            <a:prstGeom prst="leftRightArrow">
              <a:avLst>
                <a:gd name="adj1" fmla="val 100000"/>
                <a:gd name="adj2"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endParaRPr lang="en-US" altLang="it-IT" sz="1200" dirty="0"/>
            </a:p>
          </p:txBody>
        </p:sp>
        <p:cxnSp>
          <p:nvCxnSpPr>
            <p:cNvPr id="7" name="AutoShape 4"/>
            <p:cNvCxnSpPr>
              <a:cxnSpLocks noChangeShapeType="1"/>
              <a:stCxn id="6" idx="2"/>
              <a:endCxn id="6" idx="0"/>
            </p:cNvCxnSpPr>
            <p:nvPr>
              <p:custDataLst>
                <p:tags r:id="rId2"/>
              </p:custDataLst>
            </p:nvPr>
          </p:nvCxnSpPr>
          <p:spPr bwMode="gray">
            <a:xfrm>
              <a:off x="5621" y="709"/>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8" name="AutoShape 5"/>
            <p:cNvCxnSpPr>
              <a:cxnSpLocks noChangeShapeType="1"/>
              <a:stCxn id="6" idx="4"/>
              <a:endCxn id="6" idx="6"/>
            </p:cNvCxnSpPr>
            <p:nvPr>
              <p:custDataLst>
                <p:tags r:id="rId3"/>
              </p:custDataLst>
            </p:nvPr>
          </p:nvCxnSpPr>
          <p:spPr bwMode="gray">
            <a:xfrm>
              <a:off x="5621" y="832"/>
              <a:ext cx="0" cy="0"/>
            </a:xfrm>
            <a:prstGeom prst="straightConnector1">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9" name="Rectangle 6"/>
            <p:cNvSpPr>
              <a:spLocks noChangeArrowheads="1"/>
            </p:cNvSpPr>
            <p:nvPr>
              <p:custDataLst>
                <p:tags r:id="rId4"/>
              </p:custDataLst>
            </p:nvPr>
          </p:nvSpPr>
          <p:spPr bwMode="gray">
            <a:xfrm>
              <a:off x="2599" y="1805"/>
              <a:ext cx="37" cy="207"/>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0" name="Rectangle 7"/>
            <p:cNvSpPr>
              <a:spLocks noChangeArrowheads="1"/>
            </p:cNvSpPr>
            <p:nvPr>
              <p:custDataLst>
                <p:tags r:id="rId5"/>
              </p:custDataLst>
            </p:nvPr>
          </p:nvSpPr>
          <p:spPr bwMode="gray">
            <a:xfrm>
              <a:off x="2636" y="1805"/>
              <a:ext cx="90" cy="207"/>
            </a:xfrm>
            <a:prstGeom prst="rect">
              <a:avLst/>
            </a:prstGeom>
            <a:solidFill>
              <a:schemeClr val="accent1"/>
            </a:solidFill>
            <a:ln w="9525" algn="ctr">
              <a:solidFill>
                <a:schemeClr val="tx1"/>
              </a:solidFill>
              <a:miter lim="800000"/>
              <a:headEnd/>
              <a:tailEnd/>
            </a:ln>
          </p:spPr>
          <p:txBody>
            <a:bodyPr wrap="none" lIns="72009" tIns="72009" rIns="72009" bIns="7200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1" name="Rectangle 8"/>
            <p:cNvSpPr>
              <a:spLocks noChangeArrowheads="1"/>
            </p:cNvSpPr>
            <p:nvPr>
              <p:custDataLst>
                <p:tags r:id="rId6"/>
              </p:custDataLst>
            </p:nvPr>
          </p:nvSpPr>
          <p:spPr bwMode="gray">
            <a:xfrm>
              <a:off x="2726" y="1782"/>
              <a:ext cx="136" cy="23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2" name="Rectangle 9"/>
            <p:cNvSpPr>
              <a:spLocks noChangeArrowheads="1"/>
            </p:cNvSpPr>
            <p:nvPr>
              <p:custDataLst>
                <p:tags r:id="rId7"/>
              </p:custDataLst>
            </p:nvPr>
          </p:nvSpPr>
          <p:spPr bwMode="gray">
            <a:xfrm>
              <a:off x="2862" y="1745"/>
              <a:ext cx="79" cy="267"/>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3" name="Rectangle 10"/>
            <p:cNvSpPr>
              <a:spLocks noChangeArrowheads="1"/>
            </p:cNvSpPr>
            <p:nvPr>
              <p:custDataLst>
                <p:tags r:id="rId8"/>
              </p:custDataLst>
            </p:nvPr>
          </p:nvSpPr>
          <p:spPr bwMode="gray">
            <a:xfrm>
              <a:off x="2941" y="1744"/>
              <a:ext cx="22" cy="268"/>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4" name="Rectangle 11"/>
            <p:cNvSpPr>
              <a:spLocks noChangeArrowheads="1"/>
            </p:cNvSpPr>
            <p:nvPr>
              <p:custDataLst>
                <p:tags r:id="rId9"/>
              </p:custDataLst>
            </p:nvPr>
          </p:nvSpPr>
          <p:spPr bwMode="gray">
            <a:xfrm>
              <a:off x="2963" y="1744"/>
              <a:ext cx="113" cy="268"/>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5" name="Rectangle 12"/>
            <p:cNvSpPr>
              <a:spLocks noChangeArrowheads="1"/>
            </p:cNvSpPr>
            <p:nvPr>
              <p:custDataLst>
                <p:tags r:id="rId10"/>
              </p:custDataLst>
            </p:nvPr>
          </p:nvSpPr>
          <p:spPr bwMode="gray">
            <a:xfrm>
              <a:off x="3076" y="1733"/>
              <a:ext cx="12" cy="279"/>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6" name="Rectangle 13"/>
            <p:cNvSpPr>
              <a:spLocks noChangeArrowheads="1"/>
            </p:cNvSpPr>
            <p:nvPr>
              <p:custDataLst>
                <p:tags r:id="rId11"/>
              </p:custDataLst>
            </p:nvPr>
          </p:nvSpPr>
          <p:spPr bwMode="gray">
            <a:xfrm>
              <a:off x="286" y="2012"/>
              <a:ext cx="134" cy="214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7" name="Rectangle 14"/>
            <p:cNvSpPr>
              <a:spLocks noChangeArrowheads="1"/>
            </p:cNvSpPr>
            <p:nvPr>
              <p:custDataLst>
                <p:tags r:id="rId12"/>
              </p:custDataLst>
            </p:nvPr>
          </p:nvSpPr>
          <p:spPr bwMode="gray">
            <a:xfrm>
              <a:off x="420" y="2012"/>
              <a:ext cx="97" cy="1647"/>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8" name="Rectangle 15"/>
            <p:cNvSpPr>
              <a:spLocks noChangeArrowheads="1"/>
            </p:cNvSpPr>
            <p:nvPr>
              <p:custDataLst>
                <p:tags r:id="rId13"/>
              </p:custDataLst>
            </p:nvPr>
          </p:nvSpPr>
          <p:spPr bwMode="gray">
            <a:xfrm>
              <a:off x="517" y="2012"/>
              <a:ext cx="28" cy="1406"/>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19" name="Rectangle 16"/>
            <p:cNvSpPr>
              <a:spLocks noChangeArrowheads="1"/>
            </p:cNvSpPr>
            <p:nvPr>
              <p:custDataLst>
                <p:tags r:id="rId14"/>
              </p:custDataLst>
            </p:nvPr>
          </p:nvSpPr>
          <p:spPr bwMode="gray">
            <a:xfrm>
              <a:off x="545" y="2012"/>
              <a:ext cx="72" cy="1365"/>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0" name="Rectangle 17"/>
            <p:cNvSpPr>
              <a:spLocks noChangeArrowheads="1"/>
            </p:cNvSpPr>
            <p:nvPr>
              <p:custDataLst>
                <p:tags r:id="rId15"/>
              </p:custDataLst>
            </p:nvPr>
          </p:nvSpPr>
          <p:spPr bwMode="gray">
            <a:xfrm>
              <a:off x="617" y="2012"/>
              <a:ext cx="101" cy="125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1" name="Rectangle 18"/>
            <p:cNvSpPr>
              <a:spLocks noChangeArrowheads="1"/>
            </p:cNvSpPr>
            <p:nvPr>
              <p:custDataLst>
                <p:tags r:id="rId16"/>
              </p:custDataLst>
            </p:nvPr>
          </p:nvSpPr>
          <p:spPr bwMode="gray">
            <a:xfrm>
              <a:off x="718" y="2012"/>
              <a:ext cx="27" cy="114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2" name="Rectangle 19"/>
            <p:cNvSpPr>
              <a:spLocks noChangeArrowheads="1"/>
            </p:cNvSpPr>
            <p:nvPr>
              <p:custDataLst>
                <p:tags r:id="rId17"/>
              </p:custDataLst>
            </p:nvPr>
          </p:nvSpPr>
          <p:spPr bwMode="gray">
            <a:xfrm>
              <a:off x="745" y="2012"/>
              <a:ext cx="66" cy="1027"/>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3" name="Rectangle 20"/>
            <p:cNvSpPr>
              <a:spLocks noChangeArrowheads="1"/>
            </p:cNvSpPr>
            <p:nvPr>
              <p:custDataLst>
                <p:tags r:id="rId18"/>
              </p:custDataLst>
            </p:nvPr>
          </p:nvSpPr>
          <p:spPr bwMode="gray">
            <a:xfrm>
              <a:off x="811" y="2012"/>
              <a:ext cx="56" cy="1003"/>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4" name="Rectangle 21"/>
            <p:cNvSpPr>
              <a:spLocks noChangeArrowheads="1"/>
            </p:cNvSpPr>
            <p:nvPr>
              <p:custDataLst>
                <p:tags r:id="rId19"/>
              </p:custDataLst>
            </p:nvPr>
          </p:nvSpPr>
          <p:spPr bwMode="gray">
            <a:xfrm>
              <a:off x="867" y="2012"/>
              <a:ext cx="15" cy="969"/>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5" name="Rectangle 22"/>
            <p:cNvSpPr>
              <a:spLocks noChangeArrowheads="1"/>
            </p:cNvSpPr>
            <p:nvPr>
              <p:custDataLst>
                <p:tags r:id="rId20"/>
              </p:custDataLst>
            </p:nvPr>
          </p:nvSpPr>
          <p:spPr bwMode="gray">
            <a:xfrm>
              <a:off x="882" y="2012"/>
              <a:ext cx="25" cy="735"/>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6" name="Rectangle 23"/>
            <p:cNvSpPr>
              <a:spLocks noChangeArrowheads="1"/>
            </p:cNvSpPr>
            <p:nvPr>
              <p:custDataLst>
                <p:tags r:id="rId21"/>
              </p:custDataLst>
            </p:nvPr>
          </p:nvSpPr>
          <p:spPr bwMode="gray">
            <a:xfrm>
              <a:off x="907" y="2012"/>
              <a:ext cx="103" cy="65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7" name="Rectangle 24"/>
            <p:cNvSpPr>
              <a:spLocks noChangeArrowheads="1"/>
            </p:cNvSpPr>
            <p:nvPr>
              <p:custDataLst>
                <p:tags r:id="rId22"/>
              </p:custDataLst>
            </p:nvPr>
          </p:nvSpPr>
          <p:spPr bwMode="gray">
            <a:xfrm>
              <a:off x="1010" y="2012"/>
              <a:ext cx="9" cy="60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8" name="Rectangle 25"/>
            <p:cNvSpPr>
              <a:spLocks noChangeArrowheads="1"/>
            </p:cNvSpPr>
            <p:nvPr>
              <p:custDataLst>
                <p:tags r:id="rId23"/>
              </p:custDataLst>
            </p:nvPr>
          </p:nvSpPr>
          <p:spPr bwMode="gray">
            <a:xfrm>
              <a:off x="1019" y="2012"/>
              <a:ext cx="74" cy="579"/>
            </a:xfrm>
            <a:prstGeom prst="rect">
              <a:avLst/>
            </a:prstGeom>
            <a:solidFill>
              <a:schemeClr val="accent1"/>
            </a:solidFill>
            <a:ln w="9525" algn="ctr">
              <a:solidFill>
                <a:schemeClr val="tx1"/>
              </a:solidFill>
              <a:miter lim="800000"/>
              <a:headEnd/>
              <a:tailEnd/>
            </a:ln>
          </p:spPr>
          <p:txBody>
            <a:bodyPr wrap="none" lIns="72009" tIns="72009" rIns="72009" bIns="7200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9" name="Rectangle 26"/>
            <p:cNvSpPr>
              <a:spLocks noChangeArrowheads="1"/>
            </p:cNvSpPr>
            <p:nvPr>
              <p:custDataLst>
                <p:tags r:id="rId24"/>
              </p:custDataLst>
            </p:nvPr>
          </p:nvSpPr>
          <p:spPr bwMode="gray">
            <a:xfrm>
              <a:off x="1093" y="2012"/>
              <a:ext cx="7" cy="50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0" name="Rectangle 27"/>
            <p:cNvSpPr>
              <a:spLocks noChangeArrowheads="1"/>
            </p:cNvSpPr>
            <p:nvPr>
              <p:custDataLst>
                <p:tags r:id="rId25"/>
              </p:custDataLst>
            </p:nvPr>
          </p:nvSpPr>
          <p:spPr bwMode="gray">
            <a:xfrm>
              <a:off x="1100" y="2012"/>
              <a:ext cx="100" cy="323"/>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1" name="Rectangle 28"/>
            <p:cNvSpPr>
              <a:spLocks noChangeArrowheads="1"/>
            </p:cNvSpPr>
            <p:nvPr>
              <p:custDataLst>
                <p:tags r:id="rId26"/>
              </p:custDataLst>
            </p:nvPr>
          </p:nvSpPr>
          <p:spPr bwMode="gray">
            <a:xfrm>
              <a:off x="3190" y="1723"/>
              <a:ext cx="47" cy="289"/>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2" name="Rectangle 29"/>
            <p:cNvSpPr>
              <a:spLocks noChangeArrowheads="1"/>
            </p:cNvSpPr>
            <p:nvPr>
              <p:custDataLst>
                <p:tags r:id="rId27"/>
              </p:custDataLst>
            </p:nvPr>
          </p:nvSpPr>
          <p:spPr bwMode="gray">
            <a:xfrm>
              <a:off x="1200" y="2012"/>
              <a:ext cx="24" cy="200"/>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3" name="Rectangle 30"/>
            <p:cNvSpPr>
              <a:spLocks noChangeArrowheads="1"/>
            </p:cNvSpPr>
            <p:nvPr>
              <p:custDataLst>
                <p:tags r:id="rId28"/>
              </p:custDataLst>
            </p:nvPr>
          </p:nvSpPr>
          <p:spPr bwMode="gray">
            <a:xfrm>
              <a:off x="1224" y="2012"/>
              <a:ext cx="47" cy="138"/>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4" name="Rectangle 31"/>
            <p:cNvSpPr>
              <a:spLocks noChangeArrowheads="1"/>
            </p:cNvSpPr>
            <p:nvPr>
              <p:custDataLst>
                <p:tags r:id="rId29"/>
              </p:custDataLst>
            </p:nvPr>
          </p:nvSpPr>
          <p:spPr bwMode="gray">
            <a:xfrm>
              <a:off x="1271" y="2012"/>
              <a:ext cx="6" cy="98"/>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5" name="Rectangle 32"/>
            <p:cNvSpPr>
              <a:spLocks noChangeArrowheads="1"/>
            </p:cNvSpPr>
            <p:nvPr>
              <p:custDataLst>
                <p:tags r:id="rId30"/>
              </p:custDataLst>
            </p:nvPr>
          </p:nvSpPr>
          <p:spPr bwMode="gray">
            <a:xfrm>
              <a:off x="3088" y="1724"/>
              <a:ext cx="65" cy="288"/>
            </a:xfrm>
            <a:prstGeom prst="rect">
              <a:avLst/>
            </a:prstGeom>
            <a:solidFill>
              <a:schemeClr val="accent1"/>
            </a:solidFill>
            <a:ln w="9525" algn="ctr">
              <a:solidFill>
                <a:schemeClr val="tx1"/>
              </a:solidFill>
              <a:miter lim="800000"/>
              <a:headEnd/>
              <a:tailEnd/>
            </a:ln>
          </p:spPr>
          <p:txBody>
            <a:bodyPr wrap="none" lIns="72009" tIns="72009" rIns="72009" bIns="7200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6" name="Rectangle 33"/>
            <p:cNvSpPr>
              <a:spLocks noChangeArrowheads="1"/>
            </p:cNvSpPr>
            <p:nvPr>
              <p:custDataLst>
                <p:tags r:id="rId31"/>
              </p:custDataLst>
            </p:nvPr>
          </p:nvSpPr>
          <p:spPr bwMode="gray">
            <a:xfrm>
              <a:off x="3961" y="1603"/>
              <a:ext cx="9" cy="409"/>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7" name="Rectangle 34"/>
            <p:cNvSpPr>
              <a:spLocks noChangeArrowheads="1"/>
            </p:cNvSpPr>
            <p:nvPr>
              <p:custDataLst>
                <p:tags r:id="rId32"/>
              </p:custDataLst>
            </p:nvPr>
          </p:nvSpPr>
          <p:spPr bwMode="gray">
            <a:xfrm>
              <a:off x="3959" y="1604"/>
              <a:ext cx="2" cy="408"/>
            </a:xfrm>
            <a:prstGeom prst="rect">
              <a:avLst/>
            </a:prstGeom>
            <a:solidFill>
              <a:schemeClr val="accent1"/>
            </a:solidFill>
            <a:ln w="9525" algn="ctr">
              <a:solidFill>
                <a:schemeClr val="tx1"/>
              </a:solidFill>
              <a:miter lim="800000"/>
              <a:headEnd/>
              <a:tailEnd/>
            </a:ln>
          </p:spPr>
          <p:txBody>
            <a:bodyPr wrap="none" lIns="72009" tIns="72009" rIns="72009" bIns="7200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8" name="Rectangle 35"/>
            <p:cNvSpPr>
              <a:spLocks noChangeArrowheads="1"/>
            </p:cNvSpPr>
            <p:nvPr>
              <p:custDataLst>
                <p:tags r:id="rId33"/>
              </p:custDataLst>
            </p:nvPr>
          </p:nvSpPr>
          <p:spPr bwMode="gray">
            <a:xfrm>
              <a:off x="3953" y="1610"/>
              <a:ext cx="6" cy="402"/>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39" name="Rectangle 36"/>
            <p:cNvSpPr>
              <a:spLocks noChangeArrowheads="1"/>
            </p:cNvSpPr>
            <p:nvPr>
              <p:custDataLst>
                <p:tags r:id="rId34"/>
              </p:custDataLst>
            </p:nvPr>
          </p:nvSpPr>
          <p:spPr bwMode="gray">
            <a:xfrm>
              <a:off x="3945" y="1626"/>
              <a:ext cx="8" cy="386"/>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0" name="Rectangle 37"/>
            <p:cNvSpPr>
              <a:spLocks noChangeArrowheads="1"/>
            </p:cNvSpPr>
            <p:nvPr>
              <p:custDataLst>
                <p:tags r:id="rId35"/>
              </p:custDataLst>
            </p:nvPr>
          </p:nvSpPr>
          <p:spPr bwMode="gray">
            <a:xfrm>
              <a:off x="3932" y="1658"/>
              <a:ext cx="13" cy="354"/>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1" name="Rectangle 38"/>
            <p:cNvSpPr>
              <a:spLocks noChangeArrowheads="1"/>
            </p:cNvSpPr>
            <p:nvPr>
              <p:custDataLst>
                <p:tags r:id="rId36"/>
              </p:custDataLst>
            </p:nvPr>
          </p:nvSpPr>
          <p:spPr bwMode="gray">
            <a:xfrm>
              <a:off x="3921" y="1659"/>
              <a:ext cx="11" cy="353"/>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2" name="Rectangle 39"/>
            <p:cNvSpPr>
              <a:spLocks noChangeArrowheads="1"/>
            </p:cNvSpPr>
            <p:nvPr>
              <p:custDataLst>
                <p:tags r:id="rId37"/>
              </p:custDataLst>
            </p:nvPr>
          </p:nvSpPr>
          <p:spPr bwMode="gray">
            <a:xfrm>
              <a:off x="3860" y="1668"/>
              <a:ext cx="61" cy="344"/>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3" name="Rectangle 40"/>
            <p:cNvSpPr>
              <a:spLocks noChangeArrowheads="1"/>
            </p:cNvSpPr>
            <p:nvPr>
              <p:custDataLst>
                <p:tags r:id="rId38"/>
              </p:custDataLst>
            </p:nvPr>
          </p:nvSpPr>
          <p:spPr bwMode="gray">
            <a:xfrm>
              <a:off x="3830" y="1671"/>
              <a:ext cx="30" cy="341"/>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4" name="Rectangle 41"/>
            <p:cNvSpPr>
              <a:spLocks noChangeArrowheads="1"/>
            </p:cNvSpPr>
            <p:nvPr>
              <p:custDataLst>
                <p:tags r:id="rId39"/>
              </p:custDataLst>
            </p:nvPr>
          </p:nvSpPr>
          <p:spPr bwMode="gray">
            <a:xfrm>
              <a:off x="3825" y="1677"/>
              <a:ext cx="5" cy="33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5" name="Rectangle 42"/>
            <p:cNvSpPr>
              <a:spLocks noChangeArrowheads="1"/>
            </p:cNvSpPr>
            <p:nvPr>
              <p:custDataLst>
                <p:tags r:id="rId40"/>
              </p:custDataLst>
            </p:nvPr>
          </p:nvSpPr>
          <p:spPr bwMode="gray">
            <a:xfrm>
              <a:off x="3824" y="1677"/>
              <a:ext cx="1" cy="33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6" name="Rectangle 43"/>
            <p:cNvSpPr>
              <a:spLocks noChangeArrowheads="1"/>
            </p:cNvSpPr>
            <p:nvPr>
              <p:custDataLst>
                <p:tags r:id="rId41"/>
              </p:custDataLst>
            </p:nvPr>
          </p:nvSpPr>
          <p:spPr bwMode="gray">
            <a:xfrm>
              <a:off x="3793" y="1677"/>
              <a:ext cx="31" cy="335"/>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7" name="Rectangle 44"/>
            <p:cNvSpPr>
              <a:spLocks noChangeArrowheads="1"/>
            </p:cNvSpPr>
            <p:nvPr>
              <p:custDataLst>
                <p:tags r:id="rId42"/>
              </p:custDataLst>
            </p:nvPr>
          </p:nvSpPr>
          <p:spPr bwMode="gray">
            <a:xfrm>
              <a:off x="3601" y="1677"/>
              <a:ext cx="192" cy="335"/>
            </a:xfrm>
            <a:prstGeom prst="rect">
              <a:avLst/>
            </a:prstGeom>
            <a:solidFill>
              <a:schemeClr val="accent1"/>
            </a:solidFill>
            <a:ln w="9525" algn="ctr">
              <a:solidFill>
                <a:schemeClr val="tx1"/>
              </a:solidFill>
              <a:miter lim="800000"/>
              <a:headEnd/>
              <a:tailEnd/>
            </a:ln>
          </p:spPr>
          <p:txBody>
            <a:bodyPr wrap="none" lIns="72009" tIns="72009" rIns="72009" bIns="72009"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8" name="Rectangle 45"/>
            <p:cNvSpPr>
              <a:spLocks noChangeArrowheads="1"/>
            </p:cNvSpPr>
            <p:nvPr>
              <p:custDataLst>
                <p:tags r:id="rId43"/>
              </p:custDataLst>
            </p:nvPr>
          </p:nvSpPr>
          <p:spPr bwMode="gray">
            <a:xfrm>
              <a:off x="3583" y="1677"/>
              <a:ext cx="18" cy="335"/>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49" name="Rectangle 46"/>
            <p:cNvSpPr>
              <a:spLocks noChangeArrowheads="1"/>
            </p:cNvSpPr>
            <p:nvPr>
              <p:custDataLst>
                <p:tags r:id="rId44"/>
              </p:custDataLst>
            </p:nvPr>
          </p:nvSpPr>
          <p:spPr bwMode="gray">
            <a:xfrm>
              <a:off x="3560" y="1690"/>
              <a:ext cx="23" cy="322"/>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0" name="Rectangle 47"/>
            <p:cNvSpPr>
              <a:spLocks noChangeArrowheads="1"/>
            </p:cNvSpPr>
            <p:nvPr>
              <p:custDataLst>
                <p:tags r:id="rId45"/>
              </p:custDataLst>
            </p:nvPr>
          </p:nvSpPr>
          <p:spPr bwMode="gray">
            <a:xfrm>
              <a:off x="3347" y="1708"/>
              <a:ext cx="213" cy="304"/>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1" name="Rectangle 48"/>
            <p:cNvSpPr>
              <a:spLocks noChangeArrowheads="1"/>
            </p:cNvSpPr>
            <p:nvPr>
              <p:custDataLst>
                <p:tags r:id="rId46"/>
              </p:custDataLst>
            </p:nvPr>
          </p:nvSpPr>
          <p:spPr bwMode="gray">
            <a:xfrm>
              <a:off x="3268" y="1708"/>
              <a:ext cx="79" cy="304"/>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2" name="Rectangle 49"/>
            <p:cNvSpPr>
              <a:spLocks noChangeArrowheads="1"/>
            </p:cNvSpPr>
            <p:nvPr>
              <p:custDataLst>
                <p:tags r:id="rId47"/>
              </p:custDataLst>
            </p:nvPr>
          </p:nvSpPr>
          <p:spPr bwMode="gray">
            <a:xfrm>
              <a:off x="3244" y="1708"/>
              <a:ext cx="24" cy="304"/>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3" name="Rectangle 50"/>
            <p:cNvSpPr>
              <a:spLocks noChangeArrowheads="1"/>
            </p:cNvSpPr>
            <p:nvPr>
              <p:custDataLst>
                <p:tags r:id="rId48"/>
              </p:custDataLst>
            </p:nvPr>
          </p:nvSpPr>
          <p:spPr bwMode="gray">
            <a:xfrm>
              <a:off x="3237" y="1720"/>
              <a:ext cx="7" cy="292"/>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4" name="Rectangle 51"/>
            <p:cNvSpPr>
              <a:spLocks noChangeArrowheads="1"/>
            </p:cNvSpPr>
            <p:nvPr>
              <p:custDataLst>
                <p:tags r:id="rId49"/>
              </p:custDataLst>
            </p:nvPr>
          </p:nvSpPr>
          <p:spPr bwMode="gray">
            <a:xfrm>
              <a:off x="3153" y="1724"/>
              <a:ext cx="37" cy="288"/>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5" name="Rectangle 52"/>
            <p:cNvSpPr>
              <a:spLocks noChangeArrowheads="1"/>
            </p:cNvSpPr>
            <p:nvPr>
              <p:custDataLst>
                <p:tags r:id="rId50"/>
              </p:custDataLst>
            </p:nvPr>
          </p:nvSpPr>
          <p:spPr bwMode="gray">
            <a:xfrm>
              <a:off x="1662" y="1940"/>
              <a:ext cx="49" cy="72"/>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6" name="Rectangle 53"/>
            <p:cNvSpPr>
              <a:spLocks noChangeArrowheads="1"/>
            </p:cNvSpPr>
            <p:nvPr>
              <p:custDataLst>
                <p:tags r:id="rId51"/>
              </p:custDataLst>
            </p:nvPr>
          </p:nvSpPr>
          <p:spPr bwMode="gray">
            <a:xfrm>
              <a:off x="1711" y="1938"/>
              <a:ext cx="158" cy="74"/>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7" name="Rectangle 54"/>
            <p:cNvSpPr>
              <a:spLocks noChangeArrowheads="1"/>
            </p:cNvSpPr>
            <p:nvPr>
              <p:custDataLst>
                <p:tags r:id="rId52"/>
              </p:custDataLst>
            </p:nvPr>
          </p:nvSpPr>
          <p:spPr bwMode="gray">
            <a:xfrm>
              <a:off x="1869" y="1923"/>
              <a:ext cx="39" cy="89"/>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8" name="Rectangle 55"/>
            <p:cNvSpPr>
              <a:spLocks noChangeArrowheads="1"/>
            </p:cNvSpPr>
            <p:nvPr>
              <p:custDataLst>
                <p:tags r:id="rId53"/>
              </p:custDataLst>
            </p:nvPr>
          </p:nvSpPr>
          <p:spPr bwMode="gray">
            <a:xfrm>
              <a:off x="1908" y="1913"/>
              <a:ext cx="8" cy="99"/>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59" name="Rectangle 56"/>
            <p:cNvSpPr>
              <a:spLocks noChangeArrowheads="1"/>
            </p:cNvSpPr>
            <p:nvPr>
              <p:custDataLst>
                <p:tags r:id="rId54"/>
              </p:custDataLst>
            </p:nvPr>
          </p:nvSpPr>
          <p:spPr bwMode="gray">
            <a:xfrm>
              <a:off x="1916" y="1913"/>
              <a:ext cx="78" cy="99"/>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0" name="Rectangle 57"/>
            <p:cNvSpPr>
              <a:spLocks noChangeArrowheads="1"/>
            </p:cNvSpPr>
            <p:nvPr>
              <p:custDataLst>
                <p:tags r:id="rId55"/>
              </p:custDataLst>
            </p:nvPr>
          </p:nvSpPr>
          <p:spPr bwMode="gray">
            <a:xfrm>
              <a:off x="1994" y="1913"/>
              <a:ext cx="28" cy="99"/>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1" name="Rectangle 58"/>
            <p:cNvSpPr>
              <a:spLocks noChangeArrowheads="1"/>
            </p:cNvSpPr>
            <p:nvPr>
              <p:custDataLst>
                <p:tags r:id="rId56"/>
              </p:custDataLst>
            </p:nvPr>
          </p:nvSpPr>
          <p:spPr bwMode="gray">
            <a:xfrm>
              <a:off x="2022" y="1894"/>
              <a:ext cx="144" cy="118"/>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2" name="Rectangle 59"/>
            <p:cNvSpPr>
              <a:spLocks noChangeArrowheads="1"/>
            </p:cNvSpPr>
            <p:nvPr>
              <p:custDataLst>
                <p:tags r:id="rId57"/>
              </p:custDataLst>
            </p:nvPr>
          </p:nvSpPr>
          <p:spPr bwMode="gray">
            <a:xfrm>
              <a:off x="2166" y="1845"/>
              <a:ext cx="130" cy="167"/>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3" name="Rectangle 60"/>
            <p:cNvSpPr>
              <a:spLocks noChangeArrowheads="1"/>
            </p:cNvSpPr>
            <p:nvPr>
              <p:custDataLst>
                <p:tags r:id="rId58"/>
              </p:custDataLst>
            </p:nvPr>
          </p:nvSpPr>
          <p:spPr bwMode="gray">
            <a:xfrm>
              <a:off x="2296" y="1845"/>
              <a:ext cx="42" cy="167"/>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4" name="Rectangle 61"/>
            <p:cNvSpPr>
              <a:spLocks noChangeArrowheads="1"/>
            </p:cNvSpPr>
            <p:nvPr>
              <p:custDataLst>
                <p:tags r:id="rId59"/>
              </p:custDataLst>
            </p:nvPr>
          </p:nvSpPr>
          <p:spPr bwMode="gray">
            <a:xfrm>
              <a:off x="2338" y="1845"/>
              <a:ext cx="24" cy="167"/>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5" name="Rectangle 62"/>
            <p:cNvSpPr>
              <a:spLocks noChangeArrowheads="1"/>
            </p:cNvSpPr>
            <p:nvPr>
              <p:custDataLst>
                <p:tags r:id="rId60"/>
              </p:custDataLst>
            </p:nvPr>
          </p:nvSpPr>
          <p:spPr bwMode="gray">
            <a:xfrm>
              <a:off x="2362" y="1842"/>
              <a:ext cx="30" cy="17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6" name="Rectangle 63"/>
            <p:cNvSpPr>
              <a:spLocks noChangeArrowheads="1"/>
            </p:cNvSpPr>
            <p:nvPr>
              <p:custDataLst>
                <p:tags r:id="rId61"/>
              </p:custDataLst>
            </p:nvPr>
          </p:nvSpPr>
          <p:spPr bwMode="gray">
            <a:xfrm>
              <a:off x="2392" y="1814"/>
              <a:ext cx="16" cy="198"/>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7" name="Rectangle 64"/>
            <p:cNvSpPr>
              <a:spLocks noChangeArrowheads="1"/>
            </p:cNvSpPr>
            <p:nvPr>
              <p:custDataLst>
                <p:tags r:id="rId62"/>
              </p:custDataLst>
            </p:nvPr>
          </p:nvSpPr>
          <p:spPr bwMode="gray">
            <a:xfrm>
              <a:off x="2408" y="1814"/>
              <a:ext cx="51" cy="198"/>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8" name="Rectangle 65"/>
            <p:cNvSpPr>
              <a:spLocks noChangeArrowheads="1"/>
            </p:cNvSpPr>
            <p:nvPr>
              <p:custDataLst>
                <p:tags r:id="rId63"/>
              </p:custDataLst>
            </p:nvPr>
          </p:nvSpPr>
          <p:spPr bwMode="gray">
            <a:xfrm>
              <a:off x="2459" y="1814"/>
              <a:ext cx="140" cy="198"/>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69" name="Rectangle 66"/>
            <p:cNvSpPr>
              <a:spLocks noChangeArrowheads="1"/>
            </p:cNvSpPr>
            <p:nvPr>
              <p:custDataLst>
                <p:tags r:id="rId64"/>
              </p:custDataLst>
            </p:nvPr>
          </p:nvSpPr>
          <p:spPr bwMode="gray">
            <a:xfrm>
              <a:off x="3970" y="1597"/>
              <a:ext cx="114" cy="415"/>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0" name="Rectangle 67"/>
            <p:cNvSpPr>
              <a:spLocks noChangeArrowheads="1"/>
            </p:cNvSpPr>
            <p:nvPr>
              <p:custDataLst>
                <p:tags r:id="rId65"/>
              </p:custDataLst>
            </p:nvPr>
          </p:nvSpPr>
          <p:spPr bwMode="gray">
            <a:xfrm>
              <a:off x="4084" y="1593"/>
              <a:ext cx="9" cy="419"/>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1" name="Rectangle 68"/>
            <p:cNvSpPr>
              <a:spLocks noChangeArrowheads="1"/>
            </p:cNvSpPr>
            <p:nvPr>
              <p:custDataLst>
                <p:tags r:id="rId66"/>
              </p:custDataLst>
            </p:nvPr>
          </p:nvSpPr>
          <p:spPr bwMode="gray">
            <a:xfrm>
              <a:off x="4093" y="1590"/>
              <a:ext cx="60" cy="422"/>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2" name="Rectangle 69"/>
            <p:cNvSpPr>
              <a:spLocks noChangeArrowheads="1"/>
            </p:cNvSpPr>
            <p:nvPr>
              <p:custDataLst>
                <p:tags r:id="rId67"/>
              </p:custDataLst>
            </p:nvPr>
          </p:nvSpPr>
          <p:spPr bwMode="gray">
            <a:xfrm>
              <a:off x="4153" y="1565"/>
              <a:ext cx="356" cy="447"/>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3" name="Rectangle 70"/>
            <p:cNvSpPr>
              <a:spLocks noChangeArrowheads="1"/>
            </p:cNvSpPr>
            <p:nvPr>
              <p:custDataLst>
                <p:tags r:id="rId68"/>
              </p:custDataLst>
            </p:nvPr>
          </p:nvSpPr>
          <p:spPr bwMode="gray">
            <a:xfrm>
              <a:off x="4509" y="1553"/>
              <a:ext cx="232" cy="459"/>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4" name="Rectangle 71"/>
            <p:cNvSpPr>
              <a:spLocks noChangeArrowheads="1"/>
            </p:cNvSpPr>
            <p:nvPr>
              <p:custDataLst>
                <p:tags r:id="rId69"/>
              </p:custDataLst>
            </p:nvPr>
          </p:nvSpPr>
          <p:spPr bwMode="gray">
            <a:xfrm>
              <a:off x="4741" y="1543"/>
              <a:ext cx="145" cy="469"/>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5" name="Rectangle 72"/>
            <p:cNvSpPr>
              <a:spLocks noChangeArrowheads="1"/>
            </p:cNvSpPr>
            <p:nvPr>
              <p:custDataLst>
                <p:tags r:id="rId70"/>
              </p:custDataLst>
            </p:nvPr>
          </p:nvSpPr>
          <p:spPr bwMode="gray">
            <a:xfrm>
              <a:off x="4886" y="1543"/>
              <a:ext cx="39" cy="469"/>
            </a:xfrm>
            <a:prstGeom prst="rect">
              <a:avLst/>
            </a:prstGeom>
            <a:solidFill>
              <a:schemeClr val="accent1"/>
            </a:solidFill>
            <a:ln w="9525" algn="ctr">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6" name="Rectangle 73"/>
            <p:cNvSpPr>
              <a:spLocks noChangeArrowheads="1"/>
            </p:cNvSpPr>
            <p:nvPr>
              <p:custDataLst>
                <p:tags r:id="rId71"/>
              </p:custDataLst>
            </p:nvPr>
          </p:nvSpPr>
          <p:spPr bwMode="gray">
            <a:xfrm>
              <a:off x="4925" y="1542"/>
              <a:ext cx="124" cy="470"/>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7" name="Rectangle 74"/>
            <p:cNvSpPr>
              <a:spLocks noChangeArrowheads="1"/>
            </p:cNvSpPr>
            <p:nvPr>
              <p:custDataLst>
                <p:tags r:id="rId72"/>
              </p:custDataLst>
            </p:nvPr>
          </p:nvSpPr>
          <p:spPr bwMode="gray">
            <a:xfrm>
              <a:off x="5049" y="1510"/>
              <a:ext cx="21" cy="502"/>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8" name="Rectangle 75"/>
            <p:cNvSpPr>
              <a:spLocks noChangeArrowheads="1"/>
            </p:cNvSpPr>
            <p:nvPr>
              <p:custDataLst>
                <p:tags r:id="rId73"/>
              </p:custDataLst>
            </p:nvPr>
          </p:nvSpPr>
          <p:spPr bwMode="gray">
            <a:xfrm>
              <a:off x="5070" y="1510"/>
              <a:ext cx="1" cy="502"/>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79" name="Rectangle 76"/>
            <p:cNvSpPr>
              <a:spLocks noChangeArrowheads="1"/>
            </p:cNvSpPr>
            <p:nvPr>
              <p:custDataLst>
                <p:tags r:id="rId74"/>
              </p:custDataLst>
            </p:nvPr>
          </p:nvSpPr>
          <p:spPr bwMode="gray">
            <a:xfrm>
              <a:off x="5071" y="1477"/>
              <a:ext cx="4" cy="535"/>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80" name="Rectangle 77"/>
            <p:cNvSpPr>
              <a:spLocks noChangeArrowheads="1"/>
            </p:cNvSpPr>
            <p:nvPr>
              <p:custDataLst>
                <p:tags r:id="rId75"/>
              </p:custDataLst>
            </p:nvPr>
          </p:nvSpPr>
          <p:spPr bwMode="gray">
            <a:xfrm>
              <a:off x="5075" y="1477"/>
              <a:ext cx="29" cy="535"/>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81" name="Rectangle 78"/>
            <p:cNvSpPr>
              <a:spLocks noChangeArrowheads="1"/>
            </p:cNvSpPr>
            <p:nvPr>
              <p:custDataLst>
                <p:tags r:id="rId76"/>
              </p:custDataLst>
            </p:nvPr>
          </p:nvSpPr>
          <p:spPr bwMode="gray">
            <a:xfrm>
              <a:off x="5104" y="1477"/>
              <a:ext cx="109" cy="535"/>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82" name="Rectangle 79"/>
            <p:cNvSpPr>
              <a:spLocks noChangeArrowheads="1"/>
            </p:cNvSpPr>
            <p:nvPr>
              <p:custDataLst>
                <p:tags r:id="rId77"/>
              </p:custDataLst>
            </p:nvPr>
          </p:nvSpPr>
          <p:spPr bwMode="gray">
            <a:xfrm>
              <a:off x="5213" y="1477"/>
              <a:ext cx="3" cy="535"/>
            </a:xfrm>
            <a:prstGeom prst="rect">
              <a:avLst/>
            </a:prstGeom>
            <a:solidFill>
              <a:schemeClr val="accent1"/>
            </a:solidFill>
            <a:ln w="9525" algn="ctr">
              <a:solidFill>
                <a:schemeClr val="tx1"/>
              </a:solidFill>
              <a:miter lim="800000"/>
              <a:headEnd/>
              <a:tailEnd/>
            </a:ln>
          </p:spPr>
          <p:txBody>
            <a:bodyPr wrap="none" lIns="0" tIns="0" rIns="0" bIns="0"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83" name="Rectangle 80"/>
            <p:cNvSpPr>
              <a:spLocks noChangeArrowheads="1"/>
            </p:cNvSpPr>
            <p:nvPr>
              <p:custDataLst>
                <p:tags r:id="rId78"/>
              </p:custDataLst>
            </p:nvPr>
          </p:nvSpPr>
          <p:spPr bwMode="gray">
            <a:xfrm>
              <a:off x="5216" y="1477"/>
              <a:ext cx="106" cy="535"/>
            </a:xfrm>
            <a:prstGeom prst="rect">
              <a:avLst/>
            </a:prstGeom>
            <a:solidFill>
              <a:schemeClr val="accent1"/>
            </a:solidFill>
            <a:ln w="9525" algn="ctr">
              <a:solidFill>
                <a:schemeClr val="tx1"/>
              </a:solidFill>
              <a:miter lim="800000"/>
              <a:headEnd/>
              <a:tailEnd/>
            </a:ln>
          </p:spPr>
          <p:txBody>
            <a:bodyPr wrap="none" lIns="0" tIns="0" rIns="0" bIns="0" anchor="ctr">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84" name="Rectangle 81"/>
            <p:cNvSpPr>
              <a:spLocks noChangeArrowheads="1"/>
            </p:cNvSpPr>
            <p:nvPr>
              <p:custDataLst>
                <p:tags r:id="rId79"/>
              </p:custDataLst>
            </p:nvPr>
          </p:nvSpPr>
          <p:spPr bwMode="gray">
            <a:xfrm>
              <a:off x="5322" y="1477"/>
              <a:ext cx="105" cy="535"/>
            </a:xfrm>
            <a:prstGeom prst="rect">
              <a:avLst/>
            </a:prstGeom>
            <a:solidFill>
              <a:schemeClr val="accent1"/>
            </a:solidFill>
            <a:ln w="9525">
              <a:solidFill>
                <a:schemeClr val="tx1"/>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85" name="Line 82"/>
            <p:cNvSpPr>
              <a:spLocks noChangeShapeType="1"/>
            </p:cNvSpPr>
            <p:nvPr>
              <p:custDataLst>
                <p:tags r:id="rId80"/>
              </p:custDataLst>
            </p:nvPr>
          </p:nvSpPr>
          <p:spPr bwMode="gray">
            <a:xfrm flipV="1">
              <a:off x="4693"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86" name="Line 83"/>
            <p:cNvSpPr>
              <a:spLocks noChangeShapeType="1"/>
            </p:cNvSpPr>
            <p:nvPr>
              <p:custDataLst>
                <p:tags r:id="rId81"/>
              </p:custDataLst>
            </p:nvPr>
          </p:nvSpPr>
          <p:spPr bwMode="gray">
            <a:xfrm flipV="1">
              <a:off x="4885"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87" name="Line 84"/>
            <p:cNvSpPr>
              <a:spLocks noChangeShapeType="1"/>
            </p:cNvSpPr>
            <p:nvPr>
              <p:custDataLst>
                <p:tags r:id="rId82"/>
              </p:custDataLst>
            </p:nvPr>
          </p:nvSpPr>
          <p:spPr bwMode="gray">
            <a:xfrm flipV="1">
              <a:off x="5076"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88" name="Line 85"/>
            <p:cNvSpPr>
              <a:spLocks noChangeShapeType="1"/>
            </p:cNvSpPr>
            <p:nvPr>
              <p:custDataLst>
                <p:tags r:id="rId83"/>
              </p:custDataLst>
            </p:nvPr>
          </p:nvSpPr>
          <p:spPr bwMode="gray">
            <a:xfrm flipV="1">
              <a:off x="5268"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89" name="Line 86"/>
            <p:cNvSpPr>
              <a:spLocks noChangeShapeType="1"/>
            </p:cNvSpPr>
            <p:nvPr>
              <p:custDataLst>
                <p:tags r:id="rId84"/>
              </p:custDataLst>
            </p:nvPr>
          </p:nvSpPr>
          <p:spPr bwMode="gray">
            <a:xfrm flipV="1">
              <a:off x="5460"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90" name="Line 87"/>
            <p:cNvSpPr>
              <a:spLocks noChangeShapeType="1"/>
            </p:cNvSpPr>
            <p:nvPr>
              <p:custDataLst>
                <p:tags r:id="rId85"/>
              </p:custDataLst>
            </p:nvPr>
          </p:nvSpPr>
          <p:spPr bwMode="gray">
            <a:xfrm flipV="1">
              <a:off x="860"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91" name="Line 88"/>
            <p:cNvSpPr>
              <a:spLocks noChangeShapeType="1"/>
            </p:cNvSpPr>
            <p:nvPr>
              <p:custDataLst>
                <p:tags r:id="rId86"/>
              </p:custDataLst>
            </p:nvPr>
          </p:nvSpPr>
          <p:spPr bwMode="gray">
            <a:xfrm flipV="1">
              <a:off x="1244"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92" name="Line 89"/>
            <p:cNvSpPr>
              <a:spLocks noChangeShapeType="1"/>
            </p:cNvSpPr>
            <p:nvPr>
              <p:custDataLst>
                <p:tags r:id="rId87"/>
              </p:custDataLst>
            </p:nvPr>
          </p:nvSpPr>
          <p:spPr bwMode="gray">
            <a:xfrm flipV="1">
              <a:off x="1435"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93" name="Line 90"/>
            <p:cNvSpPr>
              <a:spLocks noChangeShapeType="1"/>
            </p:cNvSpPr>
            <p:nvPr>
              <p:custDataLst>
                <p:tags r:id="rId88"/>
              </p:custDataLst>
            </p:nvPr>
          </p:nvSpPr>
          <p:spPr bwMode="gray">
            <a:xfrm flipV="1">
              <a:off x="1627"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94" name="Line 91"/>
            <p:cNvSpPr>
              <a:spLocks noChangeShapeType="1"/>
            </p:cNvSpPr>
            <p:nvPr>
              <p:custDataLst>
                <p:tags r:id="rId89"/>
              </p:custDataLst>
            </p:nvPr>
          </p:nvSpPr>
          <p:spPr bwMode="gray">
            <a:xfrm flipV="1">
              <a:off x="1819"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95" name="Line 92"/>
            <p:cNvSpPr>
              <a:spLocks noChangeShapeType="1"/>
            </p:cNvSpPr>
            <p:nvPr>
              <p:custDataLst>
                <p:tags r:id="rId90"/>
              </p:custDataLst>
            </p:nvPr>
          </p:nvSpPr>
          <p:spPr bwMode="auto">
            <a:xfrm flipV="1">
              <a:off x="286" y="1477"/>
              <a:ext cx="0" cy="61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96" name="Line 93"/>
            <p:cNvSpPr>
              <a:spLocks noChangeShapeType="1"/>
            </p:cNvSpPr>
            <p:nvPr>
              <p:custDataLst>
                <p:tags r:id="rId91"/>
              </p:custDataLst>
            </p:nvPr>
          </p:nvSpPr>
          <p:spPr bwMode="gray">
            <a:xfrm flipV="1">
              <a:off x="1052"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97" name="Line 94"/>
            <p:cNvSpPr>
              <a:spLocks noChangeShapeType="1"/>
            </p:cNvSpPr>
            <p:nvPr>
              <p:custDataLst>
                <p:tags r:id="rId92"/>
              </p:custDataLst>
            </p:nvPr>
          </p:nvSpPr>
          <p:spPr bwMode="gray">
            <a:xfrm flipV="1">
              <a:off x="286"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98" name="Line 95"/>
            <p:cNvSpPr>
              <a:spLocks noChangeShapeType="1"/>
            </p:cNvSpPr>
            <p:nvPr>
              <p:custDataLst>
                <p:tags r:id="rId93"/>
              </p:custDataLst>
            </p:nvPr>
          </p:nvSpPr>
          <p:spPr bwMode="gray">
            <a:xfrm flipV="1">
              <a:off x="477"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99" name="Line 96"/>
            <p:cNvSpPr>
              <a:spLocks noChangeShapeType="1"/>
            </p:cNvSpPr>
            <p:nvPr>
              <p:custDataLst>
                <p:tags r:id="rId94"/>
              </p:custDataLst>
            </p:nvPr>
          </p:nvSpPr>
          <p:spPr bwMode="gray">
            <a:xfrm flipV="1">
              <a:off x="2202"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00" name="Line 97"/>
            <p:cNvSpPr>
              <a:spLocks noChangeShapeType="1"/>
            </p:cNvSpPr>
            <p:nvPr>
              <p:custDataLst>
                <p:tags r:id="rId95"/>
              </p:custDataLst>
            </p:nvPr>
          </p:nvSpPr>
          <p:spPr bwMode="gray">
            <a:xfrm flipV="1">
              <a:off x="2393"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1" name="Line 98"/>
            <p:cNvSpPr>
              <a:spLocks noChangeShapeType="1"/>
            </p:cNvSpPr>
            <p:nvPr>
              <p:custDataLst>
                <p:tags r:id="rId96"/>
              </p:custDataLst>
            </p:nvPr>
          </p:nvSpPr>
          <p:spPr bwMode="gray">
            <a:xfrm flipV="1">
              <a:off x="2585"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2" name="Line 99"/>
            <p:cNvSpPr>
              <a:spLocks noChangeShapeType="1"/>
            </p:cNvSpPr>
            <p:nvPr>
              <p:custDataLst>
                <p:tags r:id="rId97"/>
              </p:custDataLst>
            </p:nvPr>
          </p:nvSpPr>
          <p:spPr bwMode="gray">
            <a:xfrm flipV="1">
              <a:off x="2777"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3" name="Line 100"/>
            <p:cNvSpPr>
              <a:spLocks noChangeShapeType="1"/>
            </p:cNvSpPr>
            <p:nvPr>
              <p:custDataLst>
                <p:tags r:id="rId98"/>
              </p:custDataLst>
            </p:nvPr>
          </p:nvSpPr>
          <p:spPr bwMode="gray">
            <a:xfrm flipV="1">
              <a:off x="2968"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4" name="Line 101"/>
            <p:cNvSpPr>
              <a:spLocks noChangeShapeType="1"/>
            </p:cNvSpPr>
            <p:nvPr>
              <p:custDataLst>
                <p:tags r:id="rId99"/>
              </p:custDataLst>
            </p:nvPr>
          </p:nvSpPr>
          <p:spPr bwMode="gray">
            <a:xfrm flipV="1">
              <a:off x="3160"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05" name="Line 102"/>
            <p:cNvSpPr>
              <a:spLocks noChangeShapeType="1"/>
            </p:cNvSpPr>
            <p:nvPr>
              <p:custDataLst>
                <p:tags r:id="rId100"/>
              </p:custDataLst>
            </p:nvPr>
          </p:nvSpPr>
          <p:spPr bwMode="gray">
            <a:xfrm flipV="1">
              <a:off x="3352"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6" name="Line 103"/>
            <p:cNvSpPr>
              <a:spLocks noChangeShapeType="1"/>
            </p:cNvSpPr>
            <p:nvPr>
              <p:custDataLst>
                <p:tags r:id="rId101"/>
              </p:custDataLst>
            </p:nvPr>
          </p:nvSpPr>
          <p:spPr bwMode="gray">
            <a:xfrm flipV="1">
              <a:off x="3543"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7" name="Line 104"/>
            <p:cNvSpPr>
              <a:spLocks noChangeShapeType="1"/>
            </p:cNvSpPr>
            <p:nvPr>
              <p:custDataLst>
                <p:tags r:id="rId102"/>
              </p:custDataLst>
            </p:nvPr>
          </p:nvSpPr>
          <p:spPr bwMode="gray">
            <a:xfrm flipV="1">
              <a:off x="3735"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8" name="Line 105"/>
            <p:cNvSpPr>
              <a:spLocks noChangeShapeType="1"/>
            </p:cNvSpPr>
            <p:nvPr>
              <p:custDataLst>
                <p:tags r:id="rId103"/>
              </p:custDataLst>
            </p:nvPr>
          </p:nvSpPr>
          <p:spPr bwMode="gray">
            <a:xfrm flipV="1">
              <a:off x="3926"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09" name="Line 106"/>
            <p:cNvSpPr>
              <a:spLocks noChangeShapeType="1"/>
            </p:cNvSpPr>
            <p:nvPr>
              <p:custDataLst>
                <p:tags r:id="rId104"/>
              </p:custDataLst>
            </p:nvPr>
          </p:nvSpPr>
          <p:spPr bwMode="gray">
            <a:xfrm flipV="1">
              <a:off x="669"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10" name="Line 107"/>
            <p:cNvSpPr>
              <a:spLocks noChangeShapeType="1"/>
            </p:cNvSpPr>
            <p:nvPr>
              <p:custDataLst>
                <p:tags r:id="rId105"/>
              </p:custDataLst>
            </p:nvPr>
          </p:nvSpPr>
          <p:spPr bwMode="gray">
            <a:xfrm flipV="1">
              <a:off x="4118"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11" name="Line 108"/>
            <p:cNvSpPr>
              <a:spLocks noChangeShapeType="1"/>
            </p:cNvSpPr>
            <p:nvPr>
              <p:custDataLst>
                <p:tags r:id="rId106"/>
              </p:custDataLst>
            </p:nvPr>
          </p:nvSpPr>
          <p:spPr bwMode="gray">
            <a:xfrm flipV="1">
              <a:off x="4310"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12" name="Line 109"/>
            <p:cNvSpPr>
              <a:spLocks noChangeShapeType="1"/>
            </p:cNvSpPr>
            <p:nvPr>
              <p:custDataLst>
                <p:tags r:id="rId107"/>
              </p:custDataLst>
            </p:nvPr>
          </p:nvSpPr>
          <p:spPr bwMode="gray">
            <a:xfrm flipV="1">
              <a:off x="4501"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13" name="Line 110"/>
            <p:cNvSpPr>
              <a:spLocks noChangeShapeType="1"/>
            </p:cNvSpPr>
            <p:nvPr>
              <p:custDataLst>
                <p:tags r:id="rId108"/>
              </p:custDataLst>
            </p:nvPr>
          </p:nvSpPr>
          <p:spPr bwMode="gray">
            <a:xfrm>
              <a:off x="286" y="3218"/>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14" name="Line 111"/>
            <p:cNvSpPr>
              <a:spLocks noChangeShapeType="1"/>
            </p:cNvSpPr>
            <p:nvPr>
              <p:custDataLst>
                <p:tags r:id="rId109"/>
              </p:custDataLst>
            </p:nvPr>
          </p:nvSpPr>
          <p:spPr bwMode="gray">
            <a:xfrm flipV="1">
              <a:off x="286" y="2198"/>
              <a:ext cx="0" cy="195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15" name="Line 112"/>
            <p:cNvSpPr>
              <a:spLocks noChangeShapeType="1"/>
            </p:cNvSpPr>
            <p:nvPr>
              <p:custDataLst>
                <p:tags r:id="rId110"/>
              </p:custDataLst>
            </p:nvPr>
          </p:nvSpPr>
          <p:spPr bwMode="gray">
            <a:xfrm flipV="1">
              <a:off x="2010" y="1983"/>
              <a:ext cx="0" cy="2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spAutoFit/>
            </a:bodyPr>
            <a:lstStyle/>
            <a:p>
              <a:endParaRPr lang="it-IT"/>
            </a:p>
          </p:txBody>
        </p:sp>
        <p:sp>
          <p:nvSpPr>
            <p:cNvPr id="116" name="Line 113"/>
            <p:cNvSpPr>
              <a:spLocks noChangeShapeType="1"/>
            </p:cNvSpPr>
            <p:nvPr>
              <p:custDataLst>
                <p:tags r:id="rId111"/>
              </p:custDataLst>
            </p:nvPr>
          </p:nvSpPr>
          <p:spPr bwMode="gray">
            <a:xfrm>
              <a:off x="286" y="2012"/>
              <a:ext cx="517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17" name="Line 114"/>
            <p:cNvSpPr>
              <a:spLocks noChangeShapeType="1"/>
            </p:cNvSpPr>
            <p:nvPr>
              <p:custDataLst>
                <p:tags r:id="rId112"/>
              </p:custDataLst>
            </p:nvPr>
          </p:nvSpPr>
          <p:spPr bwMode="gray">
            <a:xfrm>
              <a:off x="286" y="2012"/>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18" name="Line 115"/>
            <p:cNvSpPr>
              <a:spLocks noChangeShapeType="1"/>
            </p:cNvSpPr>
            <p:nvPr>
              <p:custDataLst>
                <p:tags r:id="rId113"/>
              </p:custDataLst>
            </p:nvPr>
          </p:nvSpPr>
          <p:spPr bwMode="gray">
            <a:xfrm>
              <a:off x="286" y="1878"/>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19" name="Line 116"/>
            <p:cNvSpPr>
              <a:spLocks noChangeShapeType="1"/>
            </p:cNvSpPr>
            <p:nvPr>
              <p:custDataLst>
                <p:tags r:id="rId114"/>
              </p:custDataLst>
            </p:nvPr>
          </p:nvSpPr>
          <p:spPr bwMode="gray">
            <a:xfrm>
              <a:off x="286" y="1744"/>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0" name="Line 117"/>
            <p:cNvSpPr>
              <a:spLocks noChangeShapeType="1"/>
            </p:cNvSpPr>
            <p:nvPr>
              <p:custDataLst>
                <p:tags r:id="rId115"/>
              </p:custDataLst>
            </p:nvPr>
          </p:nvSpPr>
          <p:spPr bwMode="gray">
            <a:xfrm>
              <a:off x="286" y="1610"/>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1" name="Line 118"/>
            <p:cNvSpPr>
              <a:spLocks noChangeShapeType="1"/>
            </p:cNvSpPr>
            <p:nvPr>
              <p:custDataLst>
                <p:tags r:id="rId116"/>
              </p:custDataLst>
            </p:nvPr>
          </p:nvSpPr>
          <p:spPr bwMode="gray">
            <a:xfrm>
              <a:off x="286" y="1477"/>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2" name="Line 119"/>
            <p:cNvSpPr>
              <a:spLocks noChangeShapeType="1"/>
            </p:cNvSpPr>
            <p:nvPr>
              <p:custDataLst>
                <p:tags r:id="rId117"/>
              </p:custDataLst>
            </p:nvPr>
          </p:nvSpPr>
          <p:spPr bwMode="gray">
            <a:xfrm>
              <a:off x="286" y="3352"/>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23" name="Line 120"/>
            <p:cNvSpPr>
              <a:spLocks noChangeShapeType="1"/>
            </p:cNvSpPr>
            <p:nvPr>
              <p:custDataLst>
                <p:tags r:id="rId118"/>
              </p:custDataLst>
            </p:nvPr>
          </p:nvSpPr>
          <p:spPr bwMode="gray">
            <a:xfrm>
              <a:off x="286" y="3486"/>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4" name="Line 121"/>
            <p:cNvSpPr>
              <a:spLocks noChangeShapeType="1"/>
            </p:cNvSpPr>
            <p:nvPr>
              <p:custDataLst>
                <p:tags r:id="rId119"/>
              </p:custDataLst>
            </p:nvPr>
          </p:nvSpPr>
          <p:spPr bwMode="gray">
            <a:xfrm>
              <a:off x="286" y="3620"/>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5" name="Line 122"/>
            <p:cNvSpPr>
              <a:spLocks noChangeShapeType="1"/>
            </p:cNvSpPr>
            <p:nvPr>
              <p:custDataLst>
                <p:tags r:id="rId120"/>
              </p:custDataLst>
            </p:nvPr>
          </p:nvSpPr>
          <p:spPr bwMode="gray">
            <a:xfrm>
              <a:off x="286" y="3754"/>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6" name="Line 123"/>
            <p:cNvSpPr>
              <a:spLocks noChangeShapeType="1"/>
            </p:cNvSpPr>
            <p:nvPr>
              <p:custDataLst>
                <p:tags r:id="rId121"/>
              </p:custDataLst>
            </p:nvPr>
          </p:nvSpPr>
          <p:spPr bwMode="gray">
            <a:xfrm>
              <a:off x="286" y="3888"/>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7" name="Line 124"/>
            <p:cNvSpPr>
              <a:spLocks noChangeShapeType="1"/>
            </p:cNvSpPr>
            <p:nvPr>
              <p:custDataLst>
                <p:tags r:id="rId122"/>
              </p:custDataLst>
            </p:nvPr>
          </p:nvSpPr>
          <p:spPr bwMode="gray">
            <a:xfrm>
              <a:off x="286" y="4022"/>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28" name="Line 125"/>
            <p:cNvSpPr>
              <a:spLocks noChangeShapeType="1"/>
            </p:cNvSpPr>
            <p:nvPr>
              <p:custDataLst>
                <p:tags r:id="rId123"/>
              </p:custDataLst>
            </p:nvPr>
          </p:nvSpPr>
          <p:spPr bwMode="gray">
            <a:xfrm>
              <a:off x="286" y="4156"/>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29" name="Line 126"/>
            <p:cNvSpPr>
              <a:spLocks noChangeShapeType="1"/>
            </p:cNvSpPr>
            <p:nvPr>
              <p:custDataLst>
                <p:tags r:id="rId124"/>
              </p:custDataLst>
            </p:nvPr>
          </p:nvSpPr>
          <p:spPr bwMode="gray">
            <a:xfrm>
              <a:off x="286" y="2280"/>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0" name="Line 127"/>
            <p:cNvSpPr>
              <a:spLocks noChangeShapeType="1"/>
            </p:cNvSpPr>
            <p:nvPr>
              <p:custDataLst>
                <p:tags r:id="rId125"/>
              </p:custDataLst>
            </p:nvPr>
          </p:nvSpPr>
          <p:spPr bwMode="gray">
            <a:xfrm>
              <a:off x="286" y="2414"/>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1" name="Line 128"/>
            <p:cNvSpPr>
              <a:spLocks noChangeShapeType="1"/>
            </p:cNvSpPr>
            <p:nvPr>
              <p:custDataLst>
                <p:tags r:id="rId126"/>
              </p:custDataLst>
            </p:nvPr>
          </p:nvSpPr>
          <p:spPr bwMode="gray">
            <a:xfrm>
              <a:off x="286" y="2548"/>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2" name="Line 129"/>
            <p:cNvSpPr>
              <a:spLocks noChangeShapeType="1"/>
            </p:cNvSpPr>
            <p:nvPr>
              <p:custDataLst>
                <p:tags r:id="rId127"/>
              </p:custDataLst>
            </p:nvPr>
          </p:nvSpPr>
          <p:spPr bwMode="gray">
            <a:xfrm>
              <a:off x="286" y="2682"/>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33" name="Line 130"/>
            <p:cNvSpPr>
              <a:spLocks noChangeShapeType="1"/>
            </p:cNvSpPr>
            <p:nvPr>
              <p:custDataLst>
                <p:tags r:id="rId128"/>
              </p:custDataLst>
            </p:nvPr>
          </p:nvSpPr>
          <p:spPr bwMode="gray">
            <a:xfrm>
              <a:off x="286" y="2816"/>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4" name="Line 131"/>
            <p:cNvSpPr>
              <a:spLocks noChangeShapeType="1"/>
            </p:cNvSpPr>
            <p:nvPr>
              <p:custDataLst>
                <p:tags r:id="rId129"/>
              </p:custDataLst>
            </p:nvPr>
          </p:nvSpPr>
          <p:spPr bwMode="gray">
            <a:xfrm>
              <a:off x="286" y="2950"/>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5" name="Line 132"/>
            <p:cNvSpPr>
              <a:spLocks noChangeShapeType="1"/>
            </p:cNvSpPr>
            <p:nvPr>
              <p:custDataLst>
                <p:tags r:id="rId130"/>
              </p:custDataLst>
            </p:nvPr>
          </p:nvSpPr>
          <p:spPr bwMode="gray">
            <a:xfrm>
              <a:off x="286" y="3084"/>
              <a:ext cx="2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it-IT"/>
            </a:p>
          </p:txBody>
        </p:sp>
        <p:sp>
          <p:nvSpPr>
            <p:cNvPr id="136" name="Rectangle 133"/>
            <p:cNvSpPr>
              <a:spLocks noChangeArrowheads="1"/>
            </p:cNvSpPr>
            <p:nvPr>
              <p:custDataLst>
                <p:tags r:id="rId131"/>
              </p:custDataLst>
            </p:nvPr>
          </p:nvSpPr>
          <p:spPr bwMode="gray">
            <a:xfrm>
              <a:off x="836"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7CE9075C-2573-4AAE-A007-07959E1113A1}" type="datetime'''''''''''''''''''''''''''''3'''''''''''''''''''''''''''">
                <a:rPr lang="en-US" altLang="it-IT" sz="1100"/>
                <a:pPr eaLnBrk="1" hangingPunct="1">
                  <a:buSzPct val="120000"/>
                </a:pPr>
                <a:t>3</a:t>
              </a:fld>
              <a:endParaRPr lang="en-US" altLang="it-IT" sz="1100"/>
            </a:p>
          </p:txBody>
        </p:sp>
        <p:sp>
          <p:nvSpPr>
            <p:cNvPr id="137" name="Rectangle 134"/>
            <p:cNvSpPr>
              <a:spLocks noChangeArrowheads="1"/>
            </p:cNvSpPr>
            <p:nvPr>
              <p:custDataLst>
                <p:tags r:id="rId132"/>
              </p:custDataLst>
            </p:nvPr>
          </p:nvSpPr>
          <p:spPr bwMode="gray">
            <a:xfrm>
              <a:off x="2153"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AD4E6305-51A0-47CE-BAB7-69EAADF88A75}" type="datetime'''''''''''''''''''''''''''''''''''''''''''''''1''''0'">
                <a:rPr lang="en-US" altLang="it-IT" sz="1100"/>
                <a:pPr eaLnBrk="1" hangingPunct="1">
                  <a:buSzPct val="120000"/>
                </a:pPr>
                <a:t>10</a:t>
              </a:fld>
              <a:endParaRPr lang="en-US" altLang="it-IT" sz="1100"/>
            </a:p>
          </p:txBody>
        </p:sp>
        <p:sp>
          <p:nvSpPr>
            <p:cNvPr id="138" name="Rectangle 135"/>
            <p:cNvSpPr>
              <a:spLocks noChangeArrowheads="1"/>
            </p:cNvSpPr>
            <p:nvPr>
              <p:custDataLst>
                <p:tags r:id="rId133"/>
              </p:custDataLst>
            </p:nvPr>
          </p:nvSpPr>
          <p:spPr bwMode="gray">
            <a:xfrm>
              <a:off x="2344"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11950423-6794-4D3D-87BB-86514103F172}" type="datetime'''''''''''''''''1''''''''''''''1'">
                <a:rPr lang="en-US" altLang="it-IT" sz="1100"/>
                <a:pPr eaLnBrk="1" hangingPunct="1">
                  <a:buSzPct val="120000"/>
                </a:pPr>
                <a:t>11</a:t>
              </a:fld>
              <a:endParaRPr lang="en-US" altLang="it-IT" sz="1100"/>
            </a:p>
          </p:txBody>
        </p:sp>
        <p:sp>
          <p:nvSpPr>
            <p:cNvPr id="139" name="Rectangle 136"/>
            <p:cNvSpPr>
              <a:spLocks noChangeArrowheads="1"/>
            </p:cNvSpPr>
            <p:nvPr>
              <p:custDataLst>
                <p:tags r:id="rId134"/>
              </p:custDataLst>
            </p:nvPr>
          </p:nvSpPr>
          <p:spPr bwMode="gray">
            <a:xfrm>
              <a:off x="2536"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55D80220-6D5E-4CF8-A67D-C41CC8576FD8}" type="datetime'''''''''''''''''''''''''''1''''''2'''''''''''''''''''''''''''">
                <a:rPr lang="en-US" altLang="it-IT" sz="1100"/>
                <a:pPr eaLnBrk="1" hangingPunct="1">
                  <a:buSzPct val="120000"/>
                </a:pPr>
                <a:t>12</a:t>
              </a:fld>
              <a:endParaRPr lang="en-US" altLang="it-IT" sz="1100"/>
            </a:p>
          </p:txBody>
        </p:sp>
        <p:sp>
          <p:nvSpPr>
            <p:cNvPr id="140" name="Rectangle 137"/>
            <p:cNvSpPr>
              <a:spLocks noChangeArrowheads="1"/>
            </p:cNvSpPr>
            <p:nvPr>
              <p:custDataLst>
                <p:tags r:id="rId135"/>
              </p:custDataLst>
            </p:nvPr>
          </p:nvSpPr>
          <p:spPr bwMode="gray">
            <a:xfrm>
              <a:off x="2728"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2898A608-4D2B-4AE6-91F7-2A5F8C8EEE76}" type="datetime'''''''''''''''''1''''''''''''''''''''''''''''3'''''''''">
                <a:rPr lang="en-US" altLang="it-IT" sz="1100"/>
                <a:pPr eaLnBrk="1" hangingPunct="1">
                  <a:buSzPct val="120000"/>
                </a:pPr>
                <a:t>13</a:t>
              </a:fld>
              <a:endParaRPr lang="en-US" altLang="it-IT" sz="1100"/>
            </a:p>
          </p:txBody>
        </p:sp>
        <p:sp>
          <p:nvSpPr>
            <p:cNvPr id="141" name="Rectangle 138"/>
            <p:cNvSpPr>
              <a:spLocks noChangeArrowheads="1"/>
            </p:cNvSpPr>
            <p:nvPr>
              <p:custDataLst>
                <p:tags r:id="rId136"/>
              </p:custDataLst>
            </p:nvPr>
          </p:nvSpPr>
          <p:spPr bwMode="gray">
            <a:xfrm>
              <a:off x="2919"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C466B400-BBB9-4844-9D56-F45CE31A24ED}" type="datetime'''''''''''''''''''1''4'''''''''''''''''''''''''''''">
                <a:rPr lang="en-US" altLang="it-IT" sz="1100"/>
                <a:pPr eaLnBrk="1" hangingPunct="1">
                  <a:buSzPct val="120000"/>
                </a:pPr>
                <a:t>14</a:t>
              </a:fld>
              <a:endParaRPr lang="en-US" altLang="it-IT" sz="1100"/>
            </a:p>
          </p:txBody>
        </p:sp>
        <p:sp>
          <p:nvSpPr>
            <p:cNvPr id="142" name="Rectangle 139"/>
            <p:cNvSpPr>
              <a:spLocks noChangeArrowheads="1"/>
            </p:cNvSpPr>
            <p:nvPr>
              <p:custDataLst>
                <p:tags r:id="rId137"/>
              </p:custDataLst>
            </p:nvPr>
          </p:nvSpPr>
          <p:spPr bwMode="gray">
            <a:xfrm>
              <a:off x="3111"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94B3ED27-7E39-4DA0-A42D-EAF9DC6851EB}" type="datetime'''''''''''''''''''''''''''''''''''''15'''''''''''''''''''''''">
                <a:rPr lang="en-US" altLang="it-IT" sz="1100"/>
                <a:pPr eaLnBrk="1" hangingPunct="1">
                  <a:buSzPct val="120000"/>
                </a:pPr>
                <a:t>15</a:t>
              </a:fld>
              <a:endParaRPr lang="en-US" altLang="it-IT" sz="1100"/>
            </a:p>
          </p:txBody>
        </p:sp>
        <p:sp>
          <p:nvSpPr>
            <p:cNvPr id="143" name="Rectangle 140"/>
            <p:cNvSpPr>
              <a:spLocks noChangeArrowheads="1"/>
            </p:cNvSpPr>
            <p:nvPr>
              <p:custDataLst>
                <p:tags r:id="rId138"/>
              </p:custDataLst>
            </p:nvPr>
          </p:nvSpPr>
          <p:spPr bwMode="gray">
            <a:xfrm>
              <a:off x="3303"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A21C46FB-89CC-4F89-9A9F-D749C91FEFCC}" type="datetime'''1''''''''''''''''''''''6'">
                <a:rPr lang="en-US" altLang="it-IT" sz="1100"/>
                <a:pPr eaLnBrk="1" hangingPunct="1">
                  <a:buSzPct val="120000"/>
                </a:pPr>
                <a:t>16</a:t>
              </a:fld>
              <a:endParaRPr lang="en-US" altLang="it-IT" sz="1100"/>
            </a:p>
          </p:txBody>
        </p:sp>
        <p:sp>
          <p:nvSpPr>
            <p:cNvPr id="144" name="Rectangle 141"/>
            <p:cNvSpPr>
              <a:spLocks noChangeArrowheads="1"/>
            </p:cNvSpPr>
            <p:nvPr>
              <p:custDataLst>
                <p:tags r:id="rId139"/>
              </p:custDataLst>
            </p:nvPr>
          </p:nvSpPr>
          <p:spPr bwMode="gray">
            <a:xfrm>
              <a:off x="3494"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2229AE1F-08A0-4759-AC81-F07F9A1941D8}" type="datetime'''''''''''1''''7'''''''''''''''''''''''''''''''''''">
                <a:rPr lang="en-US" altLang="it-IT" sz="1100"/>
                <a:pPr eaLnBrk="1" hangingPunct="1">
                  <a:buSzPct val="120000"/>
                </a:pPr>
                <a:t>17</a:t>
              </a:fld>
              <a:endParaRPr lang="en-US" altLang="it-IT" sz="1100"/>
            </a:p>
          </p:txBody>
        </p:sp>
        <p:sp>
          <p:nvSpPr>
            <p:cNvPr id="145" name="Rectangle 142"/>
            <p:cNvSpPr>
              <a:spLocks noChangeArrowheads="1"/>
            </p:cNvSpPr>
            <p:nvPr>
              <p:custDataLst>
                <p:tags r:id="rId140"/>
              </p:custDataLst>
            </p:nvPr>
          </p:nvSpPr>
          <p:spPr bwMode="gray">
            <a:xfrm>
              <a:off x="3686"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D1579A37-E737-4A6A-81E9-FEDD2D77DA09}" type="datetime'1''''''''''''''''''''''''8'''''''''''''''''''''">
                <a:rPr lang="en-US" altLang="it-IT" sz="1100"/>
                <a:pPr eaLnBrk="1" hangingPunct="1">
                  <a:buSzPct val="120000"/>
                </a:pPr>
                <a:t>18</a:t>
              </a:fld>
              <a:endParaRPr lang="en-US" altLang="it-IT" sz="1100"/>
            </a:p>
          </p:txBody>
        </p:sp>
        <p:sp>
          <p:nvSpPr>
            <p:cNvPr id="146" name="Rectangle 143"/>
            <p:cNvSpPr>
              <a:spLocks noChangeArrowheads="1"/>
            </p:cNvSpPr>
            <p:nvPr>
              <p:custDataLst>
                <p:tags r:id="rId141"/>
              </p:custDataLst>
            </p:nvPr>
          </p:nvSpPr>
          <p:spPr bwMode="gray">
            <a:xfrm>
              <a:off x="3877"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F254F1E3-F9DE-4756-9E94-9FA1BADB159E}" type="datetime'''''''''1''9'''''''''''''''''''''">
                <a:rPr lang="en-US" altLang="it-IT" sz="1100"/>
                <a:pPr eaLnBrk="1" hangingPunct="1">
                  <a:buSzPct val="120000"/>
                </a:pPr>
                <a:t>19</a:t>
              </a:fld>
              <a:endParaRPr lang="en-US" altLang="it-IT" sz="1100"/>
            </a:p>
          </p:txBody>
        </p:sp>
        <p:sp>
          <p:nvSpPr>
            <p:cNvPr id="147" name="Rectangle 144"/>
            <p:cNvSpPr>
              <a:spLocks noChangeArrowheads="1"/>
            </p:cNvSpPr>
            <p:nvPr>
              <p:custDataLst>
                <p:tags r:id="rId142"/>
              </p:custDataLst>
            </p:nvPr>
          </p:nvSpPr>
          <p:spPr bwMode="gray">
            <a:xfrm>
              <a:off x="645"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E85A003F-843E-4068-8C4E-25B10DD1F661}" type="datetime'''''''''''''''''''''''''2'''''''''''''''''''''">
                <a:rPr lang="en-US" altLang="it-IT" sz="1100"/>
                <a:pPr eaLnBrk="1" hangingPunct="1">
                  <a:buSzPct val="120000"/>
                </a:pPr>
                <a:t>2</a:t>
              </a:fld>
              <a:endParaRPr lang="en-US" altLang="it-IT" sz="1100"/>
            </a:p>
          </p:txBody>
        </p:sp>
        <p:sp>
          <p:nvSpPr>
            <p:cNvPr id="148" name="Rectangle 145"/>
            <p:cNvSpPr>
              <a:spLocks noChangeArrowheads="1"/>
            </p:cNvSpPr>
            <p:nvPr>
              <p:custDataLst>
                <p:tags r:id="rId143"/>
              </p:custDataLst>
            </p:nvPr>
          </p:nvSpPr>
          <p:spPr bwMode="gray">
            <a:xfrm>
              <a:off x="4069"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FC54F718-1AD3-402A-9CFC-4B747A8CBBE7}" type="datetime'''''''''''''''''2''''''''''''''''''0'''''''''''''''''''''">
                <a:rPr lang="en-US" altLang="it-IT" sz="1100"/>
                <a:pPr eaLnBrk="1" hangingPunct="1">
                  <a:buSzPct val="120000"/>
                </a:pPr>
                <a:t>20</a:t>
              </a:fld>
              <a:endParaRPr lang="en-US" altLang="it-IT" sz="1100" dirty="0"/>
            </a:p>
          </p:txBody>
        </p:sp>
        <p:sp>
          <p:nvSpPr>
            <p:cNvPr id="149" name="Rectangle 146"/>
            <p:cNvSpPr>
              <a:spLocks noChangeArrowheads="1"/>
            </p:cNvSpPr>
            <p:nvPr>
              <p:custDataLst>
                <p:tags r:id="rId144"/>
              </p:custDataLst>
            </p:nvPr>
          </p:nvSpPr>
          <p:spPr bwMode="gray">
            <a:xfrm>
              <a:off x="4261"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85367A09-F551-4D9C-87FA-125F138A9983}" type="datetime'''2''''''''''''''''''''''''''''''''''''''''''''1'''''">
                <a:rPr lang="en-US" altLang="it-IT" sz="1100"/>
                <a:pPr eaLnBrk="1" hangingPunct="1">
                  <a:buSzPct val="120000"/>
                </a:pPr>
                <a:t>21</a:t>
              </a:fld>
              <a:endParaRPr lang="en-US" altLang="it-IT" sz="1100"/>
            </a:p>
          </p:txBody>
        </p:sp>
        <p:sp>
          <p:nvSpPr>
            <p:cNvPr id="150" name="Rectangle 147"/>
            <p:cNvSpPr>
              <a:spLocks noChangeArrowheads="1"/>
            </p:cNvSpPr>
            <p:nvPr>
              <p:custDataLst>
                <p:tags r:id="rId145"/>
              </p:custDataLst>
            </p:nvPr>
          </p:nvSpPr>
          <p:spPr bwMode="gray">
            <a:xfrm>
              <a:off x="4452"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032D94CF-6DA8-483D-994D-2EE330271196}" type="datetime'''''''''''''''''''''2''''''''''''''''''2'''''">
                <a:rPr lang="en-US" altLang="it-IT" sz="1100"/>
                <a:pPr eaLnBrk="1" hangingPunct="1">
                  <a:buSzPct val="120000"/>
                </a:pPr>
                <a:t>22</a:t>
              </a:fld>
              <a:endParaRPr lang="en-US" altLang="it-IT" sz="1100"/>
            </a:p>
          </p:txBody>
        </p:sp>
        <p:sp>
          <p:nvSpPr>
            <p:cNvPr id="151" name="Rectangle 148"/>
            <p:cNvSpPr>
              <a:spLocks noChangeArrowheads="1"/>
            </p:cNvSpPr>
            <p:nvPr>
              <p:custDataLst>
                <p:tags r:id="rId146"/>
              </p:custDataLst>
            </p:nvPr>
          </p:nvSpPr>
          <p:spPr bwMode="gray">
            <a:xfrm>
              <a:off x="4644"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D7BF7356-2CE7-4682-A645-537CE75CB25B}" type="datetime'''''''''''''''''''''''''2''''''''''''''3'''''''''''">
                <a:rPr lang="en-US" altLang="it-IT" sz="1100"/>
                <a:pPr eaLnBrk="1" hangingPunct="1">
                  <a:buSzPct val="120000"/>
                </a:pPr>
                <a:t>23</a:t>
              </a:fld>
              <a:endParaRPr lang="en-US" altLang="it-IT" sz="1100"/>
            </a:p>
          </p:txBody>
        </p:sp>
        <p:sp>
          <p:nvSpPr>
            <p:cNvPr id="152" name="Rectangle 149"/>
            <p:cNvSpPr>
              <a:spLocks noChangeArrowheads="1"/>
            </p:cNvSpPr>
            <p:nvPr>
              <p:custDataLst>
                <p:tags r:id="rId147"/>
              </p:custDataLst>
            </p:nvPr>
          </p:nvSpPr>
          <p:spPr bwMode="gray">
            <a:xfrm>
              <a:off x="4836"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C9FA2732-2EC0-49A4-BE17-B828A03FBCFE}" type="datetime'''''24'''''''''''''''''''''''''''''''''''''''''''''''''''''">
                <a:rPr lang="en-US" altLang="it-IT" sz="1100"/>
                <a:pPr eaLnBrk="1" hangingPunct="1">
                  <a:buSzPct val="120000"/>
                </a:pPr>
                <a:t>24</a:t>
              </a:fld>
              <a:endParaRPr lang="en-US" altLang="it-IT" sz="1100"/>
            </a:p>
          </p:txBody>
        </p:sp>
        <p:sp>
          <p:nvSpPr>
            <p:cNvPr id="153" name="Rectangle 150"/>
            <p:cNvSpPr>
              <a:spLocks noChangeArrowheads="1"/>
            </p:cNvSpPr>
            <p:nvPr>
              <p:custDataLst>
                <p:tags r:id="rId148"/>
              </p:custDataLst>
            </p:nvPr>
          </p:nvSpPr>
          <p:spPr bwMode="gray">
            <a:xfrm>
              <a:off x="5027"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DB5FC70B-EE27-4C61-9C4A-4987D14662D1}" type="datetime'2''''''''''''''''''''''''''''''''''5'''''">
                <a:rPr lang="en-US" altLang="it-IT" sz="1100"/>
                <a:pPr eaLnBrk="1" hangingPunct="1">
                  <a:buSzPct val="120000"/>
                </a:pPr>
                <a:t>25</a:t>
              </a:fld>
              <a:endParaRPr lang="en-US" altLang="it-IT" sz="1100"/>
            </a:p>
          </p:txBody>
        </p:sp>
        <p:sp>
          <p:nvSpPr>
            <p:cNvPr id="154" name="Rectangle 151"/>
            <p:cNvSpPr>
              <a:spLocks noChangeArrowheads="1"/>
            </p:cNvSpPr>
            <p:nvPr>
              <p:custDataLst>
                <p:tags r:id="rId149"/>
              </p:custDataLst>
            </p:nvPr>
          </p:nvSpPr>
          <p:spPr bwMode="gray">
            <a:xfrm>
              <a:off x="5219"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242B6D6E-C29F-4A74-A7E6-3A9099558A71}" type="datetime'''''''''''''''''''2''''''''''''''''''''''6'''">
                <a:rPr lang="en-US" altLang="it-IT" sz="1100"/>
                <a:pPr eaLnBrk="1" hangingPunct="1">
                  <a:buSzPct val="120000"/>
                </a:pPr>
                <a:t>26</a:t>
              </a:fld>
              <a:endParaRPr lang="en-US" altLang="it-IT" sz="1100"/>
            </a:p>
          </p:txBody>
        </p:sp>
        <p:sp>
          <p:nvSpPr>
            <p:cNvPr id="155" name="Rectangle 152"/>
            <p:cNvSpPr>
              <a:spLocks noChangeArrowheads="1"/>
            </p:cNvSpPr>
            <p:nvPr>
              <p:custDataLst>
                <p:tags r:id="rId150"/>
              </p:custDataLst>
            </p:nvPr>
          </p:nvSpPr>
          <p:spPr bwMode="gray">
            <a:xfrm>
              <a:off x="5411" y="2092"/>
              <a:ext cx="98"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C4AFD7FF-56AE-4267-818B-78BFE51000CA}" type="datetime'''''''''''''''''''''''''''''''''''2''7'''''''''''''''''''">
                <a:rPr lang="en-US" altLang="it-IT" sz="1100"/>
                <a:pPr eaLnBrk="1" hangingPunct="1">
                  <a:buSzPct val="120000"/>
                </a:pPr>
                <a:t>27</a:t>
              </a:fld>
              <a:endParaRPr lang="en-US" altLang="it-IT" sz="1100"/>
            </a:p>
          </p:txBody>
        </p:sp>
        <p:sp>
          <p:nvSpPr>
            <p:cNvPr id="156" name="Rectangle 153"/>
            <p:cNvSpPr>
              <a:spLocks noChangeArrowheads="1"/>
            </p:cNvSpPr>
            <p:nvPr>
              <p:custDataLst>
                <p:tags r:id="rId151"/>
              </p:custDataLst>
            </p:nvPr>
          </p:nvSpPr>
          <p:spPr bwMode="gray">
            <a:xfrm>
              <a:off x="262"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0A229E32-3C24-48E6-96BF-6828DFC36274}" type="datetime'''''''''''''''''''''''''''0'''''''''''''''''''">
                <a:rPr lang="en-US" altLang="it-IT" sz="1100"/>
                <a:pPr eaLnBrk="1" hangingPunct="1">
                  <a:buSzPct val="120000"/>
                </a:pPr>
                <a:t>0</a:t>
              </a:fld>
              <a:endParaRPr lang="en-US" altLang="it-IT" sz="1100"/>
            </a:p>
          </p:txBody>
        </p:sp>
        <p:sp>
          <p:nvSpPr>
            <p:cNvPr id="157" name="Rectangle 154"/>
            <p:cNvSpPr>
              <a:spLocks noChangeArrowheads="1"/>
            </p:cNvSpPr>
            <p:nvPr>
              <p:custDataLst>
                <p:tags r:id="rId152"/>
              </p:custDataLst>
            </p:nvPr>
          </p:nvSpPr>
          <p:spPr bwMode="gray">
            <a:xfrm>
              <a:off x="41" y="3969"/>
              <a:ext cx="1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fld id="{D69659E4-C0EC-4A02-A0A1-F627B72049EE}" type="datetime'''''''''''''''-''''1''''5''''0'''''''''''''''''''''''''''''''">
                <a:rPr lang="en-US" altLang="it-IT" sz="1100"/>
                <a:pPr algn="r" eaLnBrk="1" hangingPunct="1">
                  <a:buSzPct val="120000"/>
                </a:pPr>
                <a:t>-150</a:t>
              </a:fld>
              <a:endParaRPr lang="en-US" altLang="it-IT" sz="1100"/>
            </a:p>
          </p:txBody>
        </p:sp>
        <p:sp>
          <p:nvSpPr>
            <p:cNvPr id="158" name="Rectangle 155"/>
            <p:cNvSpPr>
              <a:spLocks noChangeArrowheads="1"/>
            </p:cNvSpPr>
            <p:nvPr>
              <p:custDataLst>
                <p:tags r:id="rId153"/>
              </p:custDataLst>
            </p:nvPr>
          </p:nvSpPr>
          <p:spPr bwMode="gray">
            <a:xfrm>
              <a:off x="453"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C5AD9CBC-7418-4349-84E5-741DAF2150C7}" type="datetime'''''''''1'''''''''''''''''''''''''''''''''''''''''''''">
                <a:rPr lang="en-US" altLang="it-IT" sz="1100"/>
                <a:pPr eaLnBrk="1" hangingPunct="1">
                  <a:buSzPct val="120000"/>
                </a:pPr>
                <a:t>1</a:t>
              </a:fld>
              <a:endParaRPr lang="en-US" altLang="it-IT" sz="1100"/>
            </a:p>
          </p:txBody>
        </p:sp>
        <p:sp>
          <p:nvSpPr>
            <p:cNvPr id="159" name="Rectangle 156"/>
            <p:cNvSpPr>
              <a:spLocks noChangeArrowheads="1"/>
            </p:cNvSpPr>
            <p:nvPr>
              <p:custDataLst>
                <p:tags r:id="rId154"/>
              </p:custDataLst>
            </p:nvPr>
          </p:nvSpPr>
          <p:spPr bwMode="gray">
            <a:xfrm>
              <a:off x="41" y="3841"/>
              <a:ext cx="17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3719FE43-D499-47C9-8C4B-2AA0D030E95C}" type="datetime'''''''''''-''''''''''''''''''''1''''''''40'''''''''''">
                <a:rPr lang="en-US" altLang="it-IT" sz="1100"/>
                <a:pPr algn="r" eaLnBrk="1" hangingPunct="1">
                  <a:lnSpc>
                    <a:spcPct val="90000"/>
                  </a:lnSpc>
                  <a:buSzPct val="120000"/>
                </a:pPr>
                <a:t>-140</a:t>
              </a:fld>
              <a:endParaRPr lang="en-US" altLang="it-IT" sz="1100"/>
            </a:p>
          </p:txBody>
        </p:sp>
        <p:sp>
          <p:nvSpPr>
            <p:cNvPr id="160" name="Rectangle 157"/>
            <p:cNvSpPr>
              <a:spLocks noChangeArrowheads="1"/>
            </p:cNvSpPr>
            <p:nvPr>
              <p:custDataLst>
                <p:tags r:id="rId155"/>
              </p:custDataLst>
            </p:nvPr>
          </p:nvSpPr>
          <p:spPr bwMode="gray">
            <a:xfrm>
              <a:off x="41" y="3707"/>
              <a:ext cx="17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175EBB8F-CB45-48A7-94B7-D2976CCBA7D6}" type="datetime'''''''-''''''1''''''''''3''''''''''''''''''''''''''0'''''''">
                <a:rPr lang="en-US" altLang="it-IT" sz="1100"/>
                <a:pPr algn="r" eaLnBrk="1" hangingPunct="1">
                  <a:lnSpc>
                    <a:spcPct val="90000"/>
                  </a:lnSpc>
                  <a:buSzPct val="120000"/>
                </a:pPr>
                <a:t>-130</a:t>
              </a:fld>
              <a:endParaRPr lang="en-US" altLang="it-IT" sz="1100"/>
            </a:p>
          </p:txBody>
        </p:sp>
        <p:sp>
          <p:nvSpPr>
            <p:cNvPr id="161" name="Rectangle 158"/>
            <p:cNvSpPr>
              <a:spLocks noChangeArrowheads="1"/>
            </p:cNvSpPr>
            <p:nvPr>
              <p:custDataLst>
                <p:tags r:id="rId156"/>
              </p:custDataLst>
            </p:nvPr>
          </p:nvSpPr>
          <p:spPr bwMode="gray">
            <a:xfrm>
              <a:off x="41" y="3573"/>
              <a:ext cx="17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384165C1-7C89-4674-A500-B153502C6B68}" type="datetime'''''''''''''''''''''''''''''''''-''''''''''''12''0'">
                <a:rPr lang="en-US" altLang="it-IT" sz="1100"/>
                <a:pPr algn="r" eaLnBrk="1" hangingPunct="1">
                  <a:lnSpc>
                    <a:spcPct val="90000"/>
                  </a:lnSpc>
                  <a:buSzPct val="120000"/>
                </a:pPr>
                <a:t>-120</a:t>
              </a:fld>
              <a:endParaRPr lang="en-US" altLang="it-IT" sz="1100"/>
            </a:p>
          </p:txBody>
        </p:sp>
        <p:sp>
          <p:nvSpPr>
            <p:cNvPr id="162" name="Rectangle 159"/>
            <p:cNvSpPr>
              <a:spLocks noChangeArrowheads="1"/>
            </p:cNvSpPr>
            <p:nvPr>
              <p:custDataLst>
                <p:tags r:id="rId157"/>
              </p:custDataLst>
            </p:nvPr>
          </p:nvSpPr>
          <p:spPr bwMode="gray">
            <a:xfrm>
              <a:off x="41" y="3439"/>
              <a:ext cx="17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74425DFE-E3CC-477B-A2D8-D891A8F7EEAF}" type="datetime'''''''''''''''-1''''''''''1''''''0'''''''''''''''''">
                <a:rPr lang="en-US" altLang="it-IT" sz="1100"/>
                <a:pPr algn="r" eaLnBrk="1" hangingPunct="1">
                  <a:lnSpc>
                    <a:spcPct val="90000"/>
                  </a:lnSpc>
                  <a:buSzPct val="120000"/>
                </a:pPr>
                <a:t>-110</a:t>
              </a:fld>
              <a:endParaRPr lang="en-US" altLang="it-IT" sz="1100"/>
            </a:p>
          </p:txBody>
        </p:sp>
        <p:sp>
          <p:nvSpPr>
            <p:cNvPr id="163" name="Rectangle 160"/>
            <p:cNvSpPr>
              <a:spLocks noChangeArrowheads="1"/>
            </p:cNvSpPr>
            <p:nvPr>
              <p:custDataLst>
                <p:tags r:id="rId158"/>
              </p:custDataLst>
            </p:nvPr>
          </p:nvSpPr>
          <p:spPr bwMode="gray">
            <a:xfrm>
              <a:off x="41" y="3299"/>
              <a:ext cx="176"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fld id="{32F628EC-23B9-4922-8640-F429689FCAA6}" type="datetime'-1''''''''''''''''''''''''0''''''0'''''''''''''''''">
                <a:rPr lang="en-US" altLang="it-IT" sz="1100"/>
                <a:pPr algn="r" eaLnBrk="1" hangingPunct="1">
                  <a:buSzPct val="120000"/>
                </a:pPr>
                <a:t>-100</a:t>
              </a:fld>
              <a:endParaRPr lang="en-US" altLang="it-IT" sz="1100"/>
            </a:p>
          </p:txBody>
        </p:sp>
        <p:sp>
          <p:nvSpPr>
            <p:cNvPr id="164" name="Rectangle 161"/>
            <p:cNvSpPr>
              <a:spLocks noChangeArrowheads="1"/>
            </p:cNvSpPr>
            <p:nvPr>
              <p:custDataLst>
                <p:tags r:id="rId159"/>
              </p:custDataLst>
            </p:nvPr>
          </p:nvSpPr>
          <p:spPr bwMode="gray">
            <a:xfrm>
              <a:off x="90" y="2099"/>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F5F4DF6B-5959-4E9C-88BD-48D28E14362A}" type="datetime'''''''''''''-1''''''''''''''''''''''0'''''''''''">
                <a:rPr lang="en-US" altLang="it-IT" sz="1100"/>
                <a:pPr algn="r" eaLnBrk="1" hangingPunct="1">
                  <a:lnSpc>
                    <a:spcPct val="90000"/>
                  </a:lnSpc>
                  <a:buSzPct val="120000"/>
                </a:pPr>
                <a:t>-10</a:t>
              </a:fld>
              <a:endParaRPr lang="en-US" altLang="it-IT" sz="1100"/>
            </a:p>
          </p:txBody>
        </p:sp>
        <p:sp>
          <p:nvSpPr>
            <p:cNvPr id="165" name="Rectangle 162"/>
            <p:cNvSpPr>
              <a:spLocks noChangeArrowheads="1"/>
            </p:cNvSpPr>
            <p:nvPr>
              <p:custDataLst>
                <p:tags r:id="rId160"/>
              </p:custDataLst>
            </p:nvPr>
          </p:nvSpPr>
          <p:spPr bwMode="gray">
            <a:xfrm>
              <a:off x="119" y="1430"/>
              <a:ext cx="9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9AF9EDD0-93B4-43A7-AD4C-72132F7B7745}" type="datetime'''''''''''''''''''''''''''4''0'''''">
                <a:rPr lang="en-US" altLang="it-IT" sz="1100"/>
                <a:pPr algn="r" eaLnBrk="1" hangingPunct="1">
                  <a:lnSpc>
                    <a:spcPct val="90000"/>
                  </a:lnSpc>
                  <a:buSzPct val="120000"/>
                </a:pPr>
                <a:t>40</a:t>
              </a:fld>
              <a:endParaRPr lang="en-US" altLang="it-IT" sz="1100"/>
            </a:p>
          </p:txBody>
        </p:sp>
        <p:sp>
          <p:nvSpPr>
            <p:cNvPr id="166" name="Rectangle 163"/>
            <p:cNvSpPr>
              <a:spLocks noChangeArrowheads="1"/>
            </p:cNvSpPr>
            <p:nvPr>
              <p:custDataLst>
                <p:tags r:id="rId161"/>
              </p:custDataLst>
            </p:nvPr>
          </p:nvSpPr>
          <p:spPr bwMode="gray">
            <a:xfrm>
              <a:off x="119" y="1563"/>
              <a:ext cx="9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F0538295-91C4-48D4-9CD0-94321CF9D118}" type="datetime'''''''''''''''''''''''3''0'''''''">
                <a:rPr lang="en-US" altLang="it-IT" sz="1100"/>
                <a:pPr algn="r" eaLnBrk="1" hangingPunct="1">
                  <a:lnSpc>
                    <a:spcPct val="90000"/>
                  </a:lnSpc>
                  <a:buSzPct val="120000"/>
                </a:pPr>
                <a:t>30</a:t>
              </a:fld>
              <a:endParaRPr lang="en-US" altLang="it-IT" sz="1100"/>
            </a:p>
          </p:txBody>
        </p:sp>
        <p:sp>
          <p:nvSpPr>
            <p:cNvPr id="167" name="Rectangle 164"/>
            <p:cNvSpPr>
              <a:spLocks noChangeArrowheads="1"/>
            </p:cNvSpPr>
            <p:nvPr>
              <p:custDataLst>
                <p:tags r:id="rId162"/>
              </p:custDataLst>
            </p:nvPr>
          </p:nvSpPr>
          <p:spPr bwMode="gray">
            <a:xfrm>
              <a:off x="119" y="1697"/>
              <a:ext cx="9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57D1E131-D01C-4FD7-826E-7F697D87DCED}" type="datetime'''''''''''''''''''''''''2''''0'''''''''">
                <a:rPr lang="en-US" altLang="it-IT" sz="1100"/>
                <a:pPr algn="r" eaLnBrk="1" hangingPunct="1">
                  <a:lnSpc>
                    <a:spcPct val="90000"/>
                  </a:lnSpc>
                  <a:buSzPct val="120000"/>
                </a:pPr>
                <a:t>20</a:t>
              </a:fld>
              <a:endParaRPr lang="en-US" altLang="it-IT" sz="1100"/>
            </a:p>
          </p:txBody>
        </p:sp>
        <p:sp>
          <p:nvSpPr>
            <p:cNvPr id="168" name="Rectangle 165"/>
            <p:cNvSpPr>
              <a:spLocks noChangeArrowheads="1"/>
            </p:cNvSpPr>
            <p:nvPr>
              <p:custDataLst>
                <p:tags r:id="rId163"/>
              </p:custDataLst>
            </p:nvPr>
          </p:nvSpPr>
          <p:spPr bwMode="gray">
            <a:xfrm>
              <a:off x="119" y="1831"/>
              <a:ext cx="98"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295C8A98-4BDA-488F-A464-A85254EF338A}" type="datetime'''''''''''''''''''1''''''''''''''0'''''''''''''''''''''">
                <a:rPr lang="en-US" altLang="it-IT" sz="1100"/>
                <a:pPr algn="r" eaLnBrk="1" hangingPunct="1">
                  <a:lnSpc>
                    <a:spcPct val="90000"/>
                  </a:lnSpc>
                  <a:buSzPct val="120000"/>
                </a:pPr>
                <a:t>10</a:t>
              </a:fld>
              <a:endParaRPr lang="en-US" altLang="it-IT" sz="1100"/>
            </a:p>
          </p:txBody>
        </p:sp>
        <p:sp>
          <p:nvSpPr>
            <p:cNvPr id="169" name="Rectangle 166"/>
            <p:cNvSpPr>
              <a:spLocks noChangeArrowheads="1"/>
            </p:cNvSpPr>
            <p:nvPr>
              <p:custDataLst>
                <p:tags r:id="rId164"/>
              </p:custDataLst>
            </p:nvPr>
          </p:nvSpPr>
          <p:spPr bwMode="gray">
            <a:xfrm>
              <a:off x="168" y="1959"/>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fld id="{FD6331ED-5326-4058-84AB-39A49F4ACB71}" type="datetime'''''''''''''''''''''''0'''''''''''''''''''''''''''''">
                <a:rPr lang="en-US" altLang="it-IT" sz="1100"/>
                <a:pPr algn="r" eaLnBrk="1" hangingPunct="1">
                  <a:buSzPct val="120000"/>
                </a:pPr>
                <a:t>0</a:t>
              </a:fld>
              <a:endParaRPr lang="en-US" altLang="it-IT" sz="1100"/>
            </a:p>
          </p:txBody>
        </p:sp>
        <p:sp>
          <p:nvSpPr>
            <p:cNvPr id="170" name="Rectangle 167"/>
            <p:cNvSpPr>
              <a:spLocks noChangeArrowheads="1"/>
            </p:cNvSpPr>
            <p:nvPr>
              <p:custDataLst>
                <p:tags r:id="rId165"/>
              </p:custDataLst>
            </p:nvPr>
          </p:nvSpPr>
          <p:spPr bwMode="gray">
            <a:xfrm>
              <a:off x="1986"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FABE6F00-7F3A-4EC6-922D-98A4539EF47B}" type="datetime'9'''''''''''''''''''''''''''''''''''''''''''''''''''''">
                <a:rPr lang="en-US" altLang="it-IT" sz="1100"/>
                <a:pPr eaLnBrk="1" hangingPunct="1">
                  <a:buSzPct val="120000"/>
                </a:pPr>
                <a:t>9</a:t>
              </a:fld>
              <a:endParaRPr lang="en-US" altLang="it-IT" sz="1100"/>
            </a:p>
          </p:txBody>
        </p:sp>
        <p:sp>
          <p:nvSpPr>
            <p:cNvPr id="171" name="Rectangle 168"/>
            <p:cNvSpPr>
              <a:spLocks noChangeArrowheads="1"/>
            </p:cNvSpPr>
            <p:nvPr>
              <p:custDataLst>
                <p:tags r:id="rId166"/>
              </p:custDataLst>
            </p:nvPr>
          </p:nvSpPr>
          <p:spPr bwMode="gray">
            <a:xfrm>
              <a:off x="1795"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1618297C-A989-4FEB-BFD6-CA3CB3A88E34}" type="datetime'''''''''''''8'''''''''''''''''''">
                <a:rPr lang="en-US" altLang="it-IT" sz="1100"/>
                <a:pPr eaLnBrk="1" hangingPunct="1">
                  <a:buSzPct val="120000"/>
                </a:pPr>
                <a:t>8</a:t>
              </a:fld>
              <a:endParaRPr lang="en-US" altLang="it-IT" sz="1100"/>
            </a:p>
          </p:txBody>
        </p:sp>
        <p:sp>
          <p:nvSpPr>
            <p:cNvPr id="172" name="Rectangle 169"/>
            <p:cNvSpPr>
              <a:spLocks noChangeArrowheads="1"/>
            </p:cNvSpPr>
            <p:nvPr>
              <p:custDataLst>
                <p:tags r:id="rId167"/>
              </p:custDataLst>
            </p:nvPr>
          </p:nvSpPr>
          <p:spPr bwMode="gray">
            <a:xfrm>
              <a:off x="1603"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B0A304FB-A9F7-4303-B097-E439EB6A40CD}" type="datetime'7'''''''''''''''''''''''''''''''''''''''''''''''''''''''''''">
                <a:rPr lang="en-US" altLang="it-IT" sz="1100"/>
                <a:pPr eaLnBrk="1" hangingPunct="1">
                  <a:buSzPct val="120000"/>
                </a:pPr>
                <a:t>7</a:t>
              </a:fld>
              <a:endParaRPr lang="en-US" altLang="it-IT" sz="1100"/>
            </a:p>
          </p:txBody>
        </p:sp>
        <p:sp>
          <p:nvSpPr>
            <p:cNvPr id="173" name="Rectangle 170"/>
            <p:cNvSpPr>
              <a:spLocks noChangeArrowheads="1"/>
            </p:cNvSpPr>
            <p:nvPr>
              <p:custDataLst>
                <p:tags r:id="rId168"/>
              </p:custDataLst>
            </p:nvPr>
          </p:nvSpPr>
          <p:spPr bwMode="gray">
            <a:xfrm>
              <a:off x="1411"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7A07920C-6305-4F7C-8B07-AA40AD435781}" type="datetime'''''''''''''''''''''''''''''''''6'''''''''''''''''''''''''''''">
                <a:rPr lang="en-US" altLang="it-IT" sz="1100"/>
                <a:pPr eaLnBrk="1" hangingPunct="1">
                  <a:buSzPct val="120000"/>
                </a:pPr>
                <a:t>6</a:t>
              </a:fld>
              <a:endParaRPr lang="en-US" altLang="it-IT" sz="1100"/>
            </a:p>
          </p:txBody>
        </p:sp>
        <p:sp>
          <p:nvSpPr>
            <p:cNvPr id="174" name="Rectangle 171"/>
            <p:cNvSpPr>
              <a:spLocks noChangeArrowheads="1"/>
            </p:cNvSpPr>
            <p:nvPr>
              <p:custDataLst>
                <p:tags r:id="rId169"/>
              </p:custDataLst>
            </p:nvPr>
          </p:nvSpPr>
          <p:spPr bwMode="gray">
            <a:xfrm>
              <a:off x="1220"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7E73ACA0-D859-4ECA-AFD8-B0F649758545}" type="datetime'''''''''''''''''''''''''''''''''''''''''''''''''5'">
                <a:rPr lang="en-US" altLang="it-IT" sz="1100"/>
                <a:pPr eaLnBrk="1" hangingPunct="1">
                  <a:buSzPct val="120000"/>
                </a:pPr>
                <a:t>5</a:t>
              </a:fld>
              <a:endParaRPr lang="en-US" altLang="it-IT" sz="1100"/>
            </a:p>
          </p:txBody>
        </p:sp>
        <p:sp>
          <p:nvSpPr>
            <p:cNvPr id="175" name="Rectangle 172"/>
            <p:cNvSpPr>
              <a:spLocks noChangeArrowheads="1"/>
            </p:cNvSpPr>
            <p:nvPr>
              <p:custDataLst>
                <p:tags r:id="rId170"/>
              </p:custDataLst>
            </p:nvPr>
          </p:nvSpPr>
          <p:spPr bwMode="gray">
            <a:xfrm>
              <a:off x="1028" y="2092"/>
              <a:ext cx="49"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eaLnBrk="1" hangingPunct="1">
                <a:buSzPct val="120000"/>
              </a:pPr>
              <a:fld id="{0B14D0BF-E4C0-4A8D-9169-622B72CF0811}" type="datetime'4'''''''''''''''''''''''''''''''''''''''''''''''''''''''''">
                <a:rPr lang="en-US" altLang="it-IT" sz="1100"/>
                <a:pPr eaLnBrk="1" hangingPunct="1">
                  <a:buSzPct val="120000"/>
                </a:pPr>
                <a:t>4</a:t>
              </a:fld>
              <a:endParaRPr lang="en-US" altLang="it-IT" sz="1100"/>
            </a:p>
          </p:txBody>
        </p:sp>
        <p:sp>
          <p:nvSpPr>
            <p:cNvPr id="176" name="Rectangle 173"/>
            <p:cNvSpPr>
              <a:spLocks noChangeArrowheads="1"/>
            </p:cNvSpPr>
            <p:nvPr>
              <p:custDataLst>
                <p:tags r:id="rId171"/>
              </p:custDataLst>
            </p:nvPr>
          </p:nvSpPr>
          <p:spPr bwMode="gray">
            <a:xfrm>
              <a:off x="41" y="4109"/>
              <a:ext cx="176"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F67D5AC2-5DCD-45C6-A81F-37F796E7A6AA}" type="datetime'''''''''''-''''''''''''''''''''1''''''''6''0'''">
                <a:rPr lang="en-US" altLang="it-IT" sz="1100"/>
                <a:pPr algn="r" eaLnBrk="1" hangingPunct="1">
                  <a:lnSpc>
                    <a:spcPct val="90000"/>
                  </a:lnSpc>
                  <a:buSzPct val="120000"/>
                </a:pPr>
                <a:t>-160</a:t>
              </a:fld>
              <a:endParaRPr lang="en-US" altLang="it-IT" sz="1100"/>
            </a:p>
          </p:txBody>
        </p:sp>
        <p:sp>
          <p:nvSpPr>
            <p:cNvPr id="177" name="Rectangle 174"/>
            <p:cNvSpPr>
              <a:spLocks noChangeArrowheads="1"/>
            </p:cNvSpPr>
            <p:nvPr>
              <p:custDataLst>
                <p:tags r:id="rId172"/>
              </p:custDataLst>
            </p:nvPr>
          </p:nvSpPr>
          <p:spPr bwMode="gray">
            <a:xfrm>
              <a:off x="90" y="2233"/>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7693199B-E29C-467F-B3B4-1874C8E49078}" type="datetime'''''''''''''''-''''2''''0'''''''''''''''''''''''''''''">
                <a:rPr lang="en-US" altLang="it-IT" sz="1100"/>
                <a:pPr algn="r" eaLnBrk="1" hangingPunct="1">
                  <a:lnSpc>
                    <a:spcPct val="90000"/>
                  </a:lnSpc>
                  <a:buSzPct val="120000"/>
                </a:pPr>
                <a:t>-20</a:t>
              </a:fld>
              <a:endParaRPr lang="en-US" altLang="it-IT" sz="1100"/>
            </a:p>
          </p:txBody>
        </p:sp>
        <p:sp>
          <p:nvSpPr>
            <p:cNvPr id="178" name="Rectangle 175"/>
            <p:cNvSpPr>
              <a:spLocks noChangeArrowheads="1"/>
            </p:cNvSpPr>
            <p:nvPr>
              <p:custDataLst>
                <p:tags r:id="rId173"/>
              </p:custDataLst>
            </p:nvPr>
          </p:nvSpPr>
          <p:spPr bwMode="gray">
            <a:xfrm>
              <a:off x="90" y="2367"/>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5A717E9A-FE41-42B4-8C9F-C6CCCEF613EC}" type="datetime'''''''''-3''''''''''''''0'''''''''''''''''">
                <a:rPr lang="en-US" altLang="it-IT" sz="1100"/>
                <a:pPr algn="r" eaLnBrk="1" hangingPunct="1">
                  <a:lnSpc>
                    <a:spcPct val="90000"/>
                  </a:lnSpc>
                  <a:buSzPct val="120000"/>
                </a:pPr>
                <a:t>-30</a:t>
              </a:fld>
              <a:endParaRPr lang="en-US" altLang="it-IT" sz="1100"/>
            </a:p>
          </p:txBody>
        </p:sp>
        <p:sp>
          <p:nvSpPr>
            <p:cNvPr id="179" name="Rectangle 176"/>
            <p:cNvSpPr>
              <a:spLocks noChangeArrowheads="1"/>
            </p:cNvSpPr>
            <p:nvPr>
              <p:custDataLst>
                <p:tags r:id="rId174"/>
              </p:custDataLst>
            </p:nvPr>
          </p:nvSpPr>
          <p:spPr bwMode="gray">
            <a:xfrm>
              <a:off x="90" y="2501"/>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506CA2F1-C12A-4047-9829-195B226A373F}" type="datetime'''''''''''-40'''''''''''''''''''''''">
                <a:rPr lang="en-US" altLang="it-IT" sz="1100"/>
                <a:pPr algn="r" eaLnBrk="1" hangingPunct="1">
                  <a:lnSpc>
                    <a:spcPct val="90000"/>
                  </a:lnSpc>
                  <a:buSzPct val="120000"/>
                </a:pPr>
                <a:t>-40</a:t>
              </a:fld>
              <a:endParaRPr lang="en-US" altLang="it-IT" sz="1100"/>
            </a:p>
          </p:txBody>
        </p:sp>
        <p:sp>
          <p:nvSpPr>
            <p:cNvPr id="180" name="Rectangle 177"/>
            <p:cNvSpPr>
              <a:spLocks noChangeArrowheads="1"/>
            </p:cNvSpPr>
            <p:nvPr>
              <p:custDataLst>
                <p:tags r:id="rId175"/>
              </p:custDataLst>
            </p:nvPr>
          </p:nvSpPr>
          <p:spPr bwMode="gray">
            <a:xfrm>
              <a:off x="90" y="2629"/>
              <a:ext cx="127" cy="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fld id="{B48515E9-A5A2-4908-8F16-3CE9E5C7E183}" type="datetime'''''-''''''''''''''''''''''''''''''''''''''5''0'">
                <a:rPr lang="en-US" altLang="it-IT" sz="1100"/>
                <a:pPr algn="r" eaLnBrk="1" hangingPunct="1">
                  <a:buSzPct val="120000"/>
                </a:pPr>
                <a:t>-50</a:t>
              </a:fld>
              <a:endParaRPr lang="en-US" altLang="it-IT" sz="1100"/>
            </a:p>
          </p:txBody>
        </p:sp>
        <p:sp>
          <p:nvSpPr>
            <p:cNvPr id="181" name="Rectangle 178"/>
            <p:cNvSpPr>
              <a:spLocks noChangeArrowheads="1"/>
            </p:cNvSpPr>
            <p:nvPr>
              <p:custDataLst>
                <p:tags r:id="rId176"/>
              </p:custDataLst>
            </p:nvPr>
          </p:nvSpPr>
          <p:spPr bwMode="gray">
            <a:xfrm>
              <a:off x="90" y="2769"/>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43E30F7C-4DFC-4973-8759-29257655E958}" type="datetime'''''''''''''''''''''-''''''''''''''''''''''''6''''''''''0'''">
                <a:rPr lang="en-US" altLang="it-IT" sz="1100"/>
                <a:pPr algn="r" eaLnBrk="1" hangingPunct="1">
                  <a:lnSpc>
                    <a:spcPct val="90000"/>
                  </a:lnSpc>
                  <a:buSzPct val="120000"/>
                </a:pPr>
                <a:t>-60</a:t>
              </a:fld>
              <a:endParaRPr lang="en-US" altLang="it-IT" sz="1100"/>
            </a:p>
          </p:txBody>
        </p:sp>
        <p:sp>
          <p:nvSpPr>
            <p:cNvPr id="182" name="Rectangle 179"/>
            <p:cNvSpPr>
              <a:spLocks noChangeArrowheads="1"/>
            </p:cNvSpPr>
            <p:nvPr>
              <p:custDataLst>
                <p:tags r:id="rId177"/>
              </p:custDataLst>
            </p:nvPr>
          </p:nvSpPr>
          <p:spPr bwMode="gray">
            <a:xfrm>
              <a:off x="90" y="2903"/>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8800F82F-EF61-45F0-BC7A-B94B8BE7CAD4}" type="datetime'''-7''''''''''''0'''''''''''">
                <a:rPr lang="en-US" altLang="it-IT" sz="1100"/>
                <a:pPr algn="r" eaLnBrk="1" hangingPunct="1">
                  <a:lnSpc>
                    <a:spcPct val="90000"/>
                  </a:lnSpc>
                  <a:buSzPct val="120000"/>
                </a:pPr>
                <a:t>-70</a:t>
              </a:fld>
              <a:endParaRPr lang="en-US" altLang="it-IT" sz="1100"/>
            </a:p>
          </p:txBody>
        </p:sp>
        <p:sp>
          <p:nvSpPr>
            <p:cNvPr id="183" name="Rectangle 180"/>
            <p:cNvSpPr>
              <a:spLocks noChangeArrowheads="1"/>
            </p:cNvSpPr>
            <p:nvPr>
              <p:custDataLst>
                <p:tags r:id="rId178"/>
              </p:custDataLst>
            </p:nvPr>
          </p:nvSpPr>
          <p:spPr bwMode="gray">
            <a:xfrm>
              <a:off x="90" y="3037"/>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268D508F-E088-4BF1-AF3B-584196664F85}" type="datetime'''''''''''-''''''''''''''''''8''''''''''''''''''0'''''''''">
                <a:rPr lang="en-US" altLang="it-IT" sz="1100"/>
                <a:pPr algn="r" eaLnBrk="1" hangingPunct="1">
                  <a:lnSpc>
                    <a:spcPct val="90000"/>
                  </a:lnSpc>
                  <a:buSzPct val="120000"/>
                </a:pPr>
                <a:t>-80</a:t>
              </a:fld>
              <a:endParaRPr lang="en-US" altLang="it-IT" sz="1100"/>
            </a:p>
          </p:txBody>
        </p:sp>
        <p:sp>
          <p:nvSpPr>
            <p:cNvPr id="184" name="Rectangle 181"/>
            <p:cNvSpPr>
              <a:spLocks noChangeArrowheads="1"/>
            </p:cNvSpPr>
            <p:nvPr>
              <p:custDataLst>
                <p:tags r:id="rId179"/>
              </p:custDataLst>
            </p:nvPr>
          </p:nvSpPr>
          <p:spPr bwMode="gray">
            <a:xfrm>
              <a:off x="90" y="3171"/>
              <a:ext cx="127"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lnSpc>
                  <a:spcPct val="90000"/>
                </a:lnSpc>
                <a:buSzPct val="120000"/>
              </a:pPr>
              <a:fld id="{CADAFF29-4232-40FE-95A5-265FB70E7385}" type="datetime'''''''''-''''''''''''''''''''9''''''''''0'''''''''">
                <a:rPr lang="en-US" altLang="it-IT" sz="1100"/>
                <a:pPr algn="r" eaLnBrk="1" hangingPunct="1">
                  <a:lnSpc>
                    <a:spcPct val="90000"/>
                  </a:lnSpc>
                  <a:buSzPct val="120000"/>
                </a:pPr>
                <a:t>-90</a:t>
              </a:fld>
              <a:endParaRPr lang="en-US" altLang="it-IT" sz="1100"/>
            </a:p>
          </p:txBody>
        </p:sp>
        <p:sp>
          <p:nvSpPr>
            <p:cNvPr id="185" name="Rectangle 182"/>
            <p:cNvSpPr>
              <a:spLocks noChangeArrowheads="1"/>
            </p:cNvSpPr>
            <p:nvPr>
              <p:custDataLst>
                <p:tags r:id="rId180"/>
              </p:custDataLst>
            </p:nvPr>
          </p:nvSpPr>
          <p:spPr bwMode="gray">
            <a:xfrm>
              <a:off x="108" y="1115"/>
              <a:ext cx="1307" cy="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200" b="1"/>
                <a:t>Cost of abatement</a:t>
              </a:r>
            </a:p>
            <a:p>
              <a:pPr algn="l" eaLnBrk="1" hangingPunct="1">
                <a:buSzPct val="120000"/>
              </a:pPr>
              <a:r>
                <a:rPr lang="en-US" altLang="it-IT" sz="1200"/>
                <a:t>EUR/tCO</a:t>
              </a:r>
              <a:r>
                <a:rPr lang="en-US" altLang="it-IT" sz="1200" baseline="-25000"/>
                <a:t>2</a:t>
              </a:r>
              <a:r>
                <a:rPr lang="en-US" altLang="it-IT" sz="1200"/>
                <a:t>e</a:t>
              </a:r>
            </a:p>
          </p:txBody>
        </p:sp>
        <p:sp>
          <p:nvSpPr>
            <p:cNvPr id="186" name="Rectangle 183"/>
            <p:cNvSpPr>
              <a:spLocks noChangeArrowheads="1"/>
            </p:cNvSpPr>
            <p:nvPr>
              <p:custDataLst>
                <p:tags r:id="rId181"/>
              </p:custDataLst>
            </p:nvPr>
          </p:nvSpPr>
          <p:spPr bwMode="gray">
            <a:xfrm>
              <a:off x="510" y="3969"/>
              <a:ext cx="1163"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dirty="0"/>
                <a:t>Insulation improvements</a:t>
              </a:r>
            </a:p>
          </p:txBody>
        </p:sp>
        <p:sp>
          <p:nvSpPr>
            <p:cNvPr id="187" name="Line 184"/>
            <p:cNvSpPr>
              <a:spLocks noChangeShapeType="1"/>
            </p:cNvSpPr>
            <p:nvPr>
              <p:custDataLst>
                <p:tags r:id="rId182"/>
              </p:custDataLst>
            </p:nvPr>
          </p:nvSpPr>
          <p:spPr bwMode="gray">
            <a:xfrm flipH="1" flipV="1">
              <a:off x="613" y="3350"/>
              <a:ext cx="28" cy="1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88" name="Rectangle 185"/>
            <p:cNvSpPr>
              <a:spLocks noChangeArrowheads="1"/>
            </p:cNvSpPr>
            <p:nvPr>
              <p:custDataLst>
                <p:tags r:id="rId183"/>
              </p:custDataLst>
            </p:nvPr>
          </p:nvSpPr>
          <p:spPr bwMode="gray">
            <a:xfrm>
              <a:off x="625" y="3513"/>
              <a:ext cx="790"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dirty="0"/>
                <a:t>Fuel efficient commercial vehicles</a:t>
              </a:r>
            </a:p>
          </p:txBody>
        </p:sp>
        <p:sp>
          <p:nvSpPr>
            <p:cNvPr id="189" name="Line 186"/>
            <p:cNvSpPr>
              <a:spLocks noChangeShapeType="1"/>
            </p:cNvSpPr>
            <p:nvPr>
              <p:custDataLst>
                <p:tags r:id="rId184"/>
              </p:custDataLst>
            </p:nvPr>
          </p:nvSpPr>
          <p:spPr bwMode="gray">
            <a:xfrm flipH="1" flipV="1">
              <a:off x="795" y="3062"/>
              <a:ext cx="33" cy="18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90" name="Rectangle 187"/>
            <p:cNvSpPr>
              <a:spLocks noChangeArrowheads="1"/>
            </p:cNvSpPr>
            <p:nvPr>
              <p:custDataLst>
                <p:tags r:id="rId185"/>
              </p:custDataLst>
            </p:nvPr>
          </p:nvSpPr>
          <p:spPr bwMode="gray">
            <a:xfrm>
              <a:off x="789" y="3284"/>
              <a:ext cx="72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Lighting systems</a:t>
              </a:r>
            </a:p>
          </p:txBody>
        </p:sp>
        <p:sp>
          <p:nvSpPr>
            <p:cNvPr id="191" name="Line 188"/>
            <p:cNvSpPr>
              <a:spLocks noChangeShapeType="1"/>
            </p:cNvSpPr>
            <p:nvPr>
              <p:custDataLst>
                <p:tags r:id="rId186"/>
              </p:custDataLst>
            </p:nvPr>
          </p:nvSpPr>
          <p:spPr bwMode="gray">
            <a:xfrm flipH="1" flipV="1">
              <a:off x="858" y="3052"/>
              <a:ext cx="92" cy="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92" name="Rectangle 189"/>
            <p:cNvSpPr>
              <a:spLocks noChangeArrowheads="1"/>
            </p:cNvSpPr>
            <p:nvPr>
              <p:custDataLst>
                <p:tags r:id="rId187"/>
              </p:custDataLst>
            </p:nvPr>
          </p:nvSpPr>
          <p:spPr bwMode="gray">
            <a:xfrm>
              <a:off x="917" y="3155"/>
              <a:ext cx="68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Air Conditioning</a:t>
              </a:r>
            </a:p>
          </p:txBody>
        </p:sp>
        <p:sp>
          <p:nvSpPr>
            <p:cNvPr id="193" name="Line 190"/>
            <p:cNvSpPr>
              <a:spLocks noChangeShapeType="1"/>
            </p:cNvSpPr>
            <p:nvPr>
              <p:custDataLst>
                <p:tags r:id="rId188"/>
              </p:custDataLst>
            </p:nvPr>
          </p:nvSpPr>
          <p:spPr bwMode="gray">
            <a:xfrm flipH="1" flipV="1">
              <a:off x="978" y="2652"/>
              <a:ext cx="45" cy="1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94" name="Rectangle 191"/>
            <p:cNvSpPr>
              <a:spLocks noChangeArrowheads="1"/>
            </p:cNvSpPr>
            <p:nvPr>
              <p:custDataLst>
                <p:tags r:id="rId189"/>
              </p:custDataLst>
            </p:nvPr>
          </p:nvSpPr>
          <p:spPr bwMode="gray">
            <a:xfrm>
              <a:off x="981" y="2868"/>
              <a:ext cx="60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Water heating</a:t>
              </a:r>
            </a:p>
          </p:txBody>
        </p:sp>
        <p:sp>
          <p:nvSpPr>
            <p:cNvPr id="195" name="Line 192"/>
            <p:cNvSpPr>
              <a:spLocks noChangeShapeType="1"/>
            </p:cNvSpPr>
            <p:nvPr>
              <p:custDataLst>
                <p:tags r:id="rId190"/>
              </p:custDataLst>
            </p:nvPr>
          </p:nvSpPr>
          <p:spPr bwMode="gray">
            <a:xfrm flipH="1" flipV="1">
              <a:off x="1088" y="2591"/>
              <a:ext cx="100" cy="1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96" name="Rectangle 193"/>
            <p:cNvSpPr>
              <a:spLocks noChangeArrowheads="1"/>
            </p:cNvSpPr>
            <p:nvPr>
              <p:custDataLst>
                <p:tags r:id="rId191"/>
              </p:custDataLst>
            </p:nvPr>
          </p:nvSpPr>
          <p:spPr bwMode="gray">
            <a:xfrm>
              <a:off x="1176" y="2765"/>
              <a:ext cx="930"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Fuel efficient vehicles</a:t>
              </a:r>
            </a:p>
          </p:txBody>
        </p:sp>
        <p:sp>
          <p:nvSpPr>
            <p:cNvPr id="197" name="Line 194"/>
            <p:cNvSpPr>
              <a:spLocks noChangeShapeType="1"/>
            </p:cNvSpPr>
            <p:nvPr>
              <p:custDataLst>
                <p:tags r:id="rId192"/>
              </p:custDataLst>
            </p:nvPr>
          </p:nvSpPr>
          <p:spPr bwMode="gray">
            <a:xfrm flipH="1" flipV="1">
              <a:off x="1197" y="2346"/>
              <a:ext cx="89"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198" name="Rectangle 195"/>
            <p:cNvSpPr>
              <a:spLocks noChangeArrowheads="1"/>
            </p:cNvSpPr>
            <p:nvPr>
              <p:custDataLst>
                <p:tags r:id="rId193"/>
              </p:custDataLst>
            </p:nvPr>
          </p:nvSpPr>
          <p:spPr bwMode="gray">
            <a:xfrm>
              <a:off x="1217" y="2459"/>
              <a:ext cx="47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Sugarcane</a:t>
              </a:r>
              <a:br>
                <a:rPr lang="en-US" altLang="it-IT" sz="1100"/>
              </a:br>
              <a:r>
                <a:rPr lang="en-US" altLang="it-IT" sz="1100"/>
                <a:t>biofuel</a:t>
              </a:r>
            </a:p>
          </p:txBody>
        </p:sp>
        <p:sp>
          <p:nvSpPr>
            <p:cNvPr id="199" name="Rectangle 196"/>
            <p:cNvSpPr>
              <a:spLocks noChangeArrowheads="1"/>
            </p:cNvSpPr>
            <p:nvPr>
              <p:custDataLst>
                <p:tags r:id="rId194"/>
              </p:custDataLst>
            </p:nvPr>
          </p:nvSpPr>
          <p:spPr bwMode="gray">
            <a:xfrm>
              <a:off x="1446" y="1617"/>
              <a:ext cx="33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Nuclear</a:t>
              </a:r>
            </a:p>
          </p:txBody>
        </p:sp>
        <p:sp>
          <p:nvSpPr>
            <p:cNvPr id="200" name="Rectangle 197"/>
            <p:cNvSpPr>
              <a:spLocks noChangeArrowheads="1"/>
            </p:cNvSpPr>
            <p:nvPr>
              <p:custDataLst>
                <p:tags r:id="rId195"/>
              </p:custDataLst>
            </p:nvPr>
          </p:nvSpPr>
          <p:spPr bwMode="gray">
            <a:xfrm>
              <a:off x="1681" y="1363"/>
              <a:ext cx="43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Livestock/</a:t>
              </a:r>
              <a:br>
                <a:rPr lang="en-US" altLang="it-IT" sz="1100"/>
              </a:br>
              <a:r>
                <a:rPr lang="en-US" altLang="it-IT" sz="1100"/>
                <a:t>soils</a:t>
              </a:r>
            </a:p>
          </p:txBody>
        </p:sp>
        <p:sp>
          <p:nvSpPr>
            <p:cNvPr id="201" name="Rectangle 198"/>
            <p:cNvSpPr>
              <a:spLocks noChangeArrowheads="1"/>
            </p:cNvSpPr>
            <p:nvPr>
              <p:custDataLst>
                <p:tags r:id="rId196"/>
              </p:custDataLst>
            </p:nvPr>
          </p:nvSpPr>
          <p:spPr bwMode="gray">
            <a:xfrm>
              <a:off x="2094" y="1597"/>
              <a:ext cx="485"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Forestation</a:t>
              </a:r>
            </a:p>
          </p:txBody>
        </p:sp>
        <p:sp>
          <p:nvSpPr>
            <p:cNvPr id="202" name="Line 199"/>
            <p:cNvSpPr>
              <a:spLocks noChangeShapeType="1"/>
            </p:cNvSpPr>
            <p:nvPr>
              <p:custDataLst>
                <p:tags r:id="rId197"/>
              </p:custDataLst>
            </p:nvPr>
          </p:nvSpPr>
          <p:spPr bwMode="gray">
            <a:xfrm flipV="1">
              <a:off x="2305" y="2013"/>
              <a:ext cx="6" cy="29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03" name="Rectangle 200"/>
            <p:cNvSpPr>
              <a:spLocks noChangeArrowheads="1"/>
            </p:cNvSpPr>
            <p:nvPr>
              <p:custDataLst>
                <p:tags r:id="rId198"/>
              </p:custDataLst>
            </p:nvPr>
          </p:nvSpPr>
          <p:spPr bwMode="gray">
            <a:xfrm>
              <a:off x="2197" y="2311"/>
              <a:ext cx="39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dirty="0"/>
                <a:t>Industrial</a:t>
              </a:r>
              <a:br>
                <a:rPr lang="en-US" altLang="it-IT" sz="1100" dirty="0"/>
              </a:br>
              <a:r>
                <a:rPr lang="en-US" altLang="it-IT" sz="1100" dirty="0"/>
                <a:t>non-CO</a:t>
              </a:r>
              <a:r>
                <a:rPr lang="en-US" altLang="it-IT" sz="1100" baseline="-25000" dirty="0"/>
                <a:t>2</a:t>
              </a:r>
            </a:p>
          </p:txBody>
        </p:sp>
        <p:sp>
          <p:nvSpPr>
            <p:cNvPr id="204" name="Rectangle 201"/>
            <p:cNvSpPr>
              <a:spLocks noChangeArrowheads="1"/>
            </p:cNvSpPr>
            <p:nvPr>
              <p:custDataLst>
                <p:tags r:id="rId199"/>
              </p:custDataLst>
            </p:nvPr>
          </p:nvSpPr>
          <p:spPr bwMode="gray">
            <a:xfrm>
              <a:off x="2282" y="1388"/>
              <a:ext cx="470"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100"/>
                <a:t>CCS EOR;</a:t>
              </a:r>
              <a:br>
                <a:rPr lang="en-US" altLang="it-IT" sz="1100"/>
              </a:br>
              <a:r>
                <a:rPr lang="en-US" altLang="it-IT" sz="1100"/>
                <a:t>New coal</a:t>
              </a:r>
            </a:p>
          </p:txBody>
        </p:sp>
        <p:sp>
          <p:nvSpPr>
            <p:cNvPr id="205" name="Line 202"/>
            <p:cNvSpPr>
              <a:spLocks noChangeShapeType="1"/>
            </p:cNvSpPr>
            <p:nvPr>
              <p:custDataLst>
                <p:tags r:id="rId200"/>
              </p:custDataLst>
            </p:nvPr>
          </p:nvSpPr>
          <p:spPr bwMode="gray">
            <a:xfrm flipV="1">
              <a:off x="2705" y="1578"/>
              <a:ext cx="24" cy="26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2009" tIns="72009" rIns="72009" bIns="72009" anchor="ctr">
              <a:spAutoFit/>
            </a:bodyPr>
            <a:lstStyle/>
            <a:p>
              <a:endParaRPr lang="it-IT"/>
            </a:p>
          </p:txBody>
        </p:sp>
        <p:sp>
          <p:nvSpPr>
            <p:cNvPr id="206" name="Line 203"/>
            <p:cNvSpPr>
              <a:spLocks noChangeShapeType="1"/>
            </p:cNvSpPr>
            <p:nvPr>
              <p:custDataLst>
                <p:tags r:id="rId201"/>
              </p:custDataLst>
            </p:nvPr>
          </p:nvSpPr>
          <p:spPr bwMode="gray">
            <a:xfrm flipH="1" flipV="1">
              <a:off x="2807" y="1335"/>
              <a:ext cx="25" cy="49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2009" tIns="72009" rIns="72009" bIns="72009" anchor="ctr">
              <a:spAutoFit/>
            </a:bodyPr>
            <a:lstStyle/>
            <a:p>
              <a:endParaRPr lang="it-IT"/>
            </a:p>
          </p:txBody>
        </p:sp>
        <p:sp>
          <p:nvSpPr>
            <p:cNvPr id="207" name="Rectangle 204"/>
            <p:cNvSpPr>
              <a:spLocks noChangeArrowheads="1"/>
            </p:cNvSpPr>
            <p:nvPr>
              <p:custDataLst>
                <p:tags r:id="rId202"/>
              </p:custDataLst>
            </p:nvPr>
          </p:nvSpPr>
          <p:spPr bwMode="gray">
            <a:xfrm>
              <a:off x="2038" y="1113"/>
              <a:ext cx="933"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100"/>
                <a:t>Industrial </a:t>
              </a:r>
              <a:br>
                <a:rPr lang="en-US" altLang="it-IT" sz="1100"/>
              </a:br>
              <a:r>
                <a:rPr lang="en-US" altLang="it-IT" sz="1100"/>
                <a:t>feedstock substitution</a:t>
              </a:r>
            </a:p>
          </p:txBody>
        </p:sp>
        <p:sp>
          <p:nvSpPr>
            <p:cNvPr id="208" name="Line 205"/>
            <p:cNvSpPr>
              <a:spLocks noChangeShapeType="1"/>
            </p:cNvSpPr>
            <p:nvPr>
              <p:custDataLst>
                <p:tags r:id="rId203"/>
              </p:custDataLst>
            </p:nvPr>
          </p:nvSpPr>
          <p:spPr bwMode="gray">
            <a:xfrm flipV="1">
              <a:off x="2964" y="1713"/>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2009" tIns="72009" rIns="72009" bIns="72009" anchor="ctr">
              <a:spAutoFit/>
            </a:bodyPr>
            <a:lstStyle/>
            <a:p>
              <a:endParaRPr lang="it-IT"/>
            </a:p>
          </p:txBody>
        </p:sp>
        <p:sp>
          <p:nvSpPr>
            <p:cNvPr id="209" name="Rectangle 206"/>
            <p:cNvSpPr>
              <a:spLocks noChangeArrowheads="1"/>
            </p:cNvSpPr>
            <p:nvPr>
              <p:custDataLst>
                <p:tags r:id="rId204"/>
              </p:custDataLst>
            </p:nvPr>
          </p:nvSpPr>
          <p:spPr bwMode="gray">
            <a:xfrm>
              <a:off x="2903" y="1378"/>
              <a:ext cx="24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Wind;</a:t>
              </a:r>
              <a:br>
                <a:rPr lang="en-US" altLang="it-IT" sz="1100"/>
              </a:br>
              <a:r>
                <a:rPr lang="en-US" altLang="it-IT" sz="1100"/>
                <a:t>low</a:t>
              </a:r>
              <a:br>
                <a:rPr lang="en-US" altLang="it-IT" sz="1100"/>
              </a:br>
              <a:r>
                <a:rPr lang="en-US" altLang="it-IT" sz="1100"/>
                <a:t>pen.</a:t>
              </a:r>
            </a:p>
          </p:txBody>
        </p:sp>
        <p:sp>
          <p:nvSpPr>
            <p:cNvPr id="210" name="Rectangle 207"/>
            <p:cNvSpPr>
              <a:spLocks noChangeArrowheads="1"/>
            </p:cNvSpPr>
            <p:nvPr>
              <p:custDataLst>
                <p:tags r:id="rId205"/>
              </p:custDataLst>
            </p:nvPr>
          </p:nvSpPr>
          <p:spPr bwMode="gray">
            <a:xfrm>
              <a:off x="3189" y="1298"/>
              <a:ext cx="486"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100"/>
                <a:t>Forestation</a:t>
              </a:r>
            </a:p>
          </p:txBody>
        </p:sp>
        <p:sp>
          <p:nvSpPr>
            <p:cNvPr id="211" name="Line 208"/>
            <p:cNvSpPr>
              <a:spLocks noChangeShapeType="1"/>
            </p:cNvSpPr>
            <p:nvPr>
              <p:custDataLst>
                <p:tags r:id="rId206"/>
              </p:custDataLst>
            </p:nvPr>
          </p:nvSpPr>
          <p:spPr bwMode="gray">
            <a:xfrm flipH="1" flipV="1">
              <a:off x="1818" y="2022"/>
              <a:ext cx="3"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12" name="Rectangle 209"/>
            <p:cNvSpPr>
              <a:spLocks noChangeArrowheads="1"/>
            </p:cNvSpPr>
            <p:nvPr>
              <p:custDataLst>
                <p:tags r:id="rId207"/>
              </p:custDataLst>
            </p:nvPr>
          </p:nvSpPr>
          <p:spPr bwMode="gray">
            <a:xfrm>
              <a:off x="1749" y="2300"/>
              <a:ext cx="402"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Cellulose</a:t>
              </a:r>
              <a:br>
                <a:rPr lang="en-US" altLang="it-IT" sz="1100"/>
              </a:br>
              <a:r>
                <a:rPr lang="en-US" altLang="it-IT" sz="1100"/>
                <a:t>ethanol</a:t>
              </a:r>
              <a:endParaRPr lang="en-US" altLang="it-IT" sz="1100" baseline="-25000"/>
            </a:p>
          </p:txBody>
        </p:sp>
        <p:sp>
          <p:nvSpPr>
            <p:cNvPr id="213" name="Rectangle 210"/>
            <p:cNvSpPr>
              <a:spLocks noChangeArrowheads="1"/>
            </p:cNvSpPr>
            <p:nvPr>
              <p:custDataLst>
                <p:tags r:id="rId208"/>
              </p:custDataLst>
            </p:nvPr>
          </p:nvSpPr>
          <p:spPr bwMode="gray">
            <a:xfrm>
              <a:off x="3505" y="2425"/>
              <a:ext cx="384"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100"/>
                <a:t>CCS;</a:t>
              </a:r>
              <a:br>
                <a:rPr lang="en-US" altLang="it-IT" sz="1100"/>
              </a:br>
              <a:r>
                <a:rPr lang="en-US" altLang="it-IT" sz="1100"/>
                <a:t>new coal</a:t>
              </a:r>
              <a:endParaRPr lang="en-US" altLang="it-IT" sz="1100" baseline="-25000"/>
            </a:p>
          </p:txBody>
        </p:sp>
        <p:sp>
          <p:nvSpPr>
            <p:cNvPr id="214" name="Line 211"/>
            <p:cNvSpPr>
              <a:spLocks noChangeShapeType="1"/>
            </p:cNvSpPr>
            <p:nvPr>
              <p:custDataLst>
                <p:tags r:id="rId209"/>
              </p:custDataLst>
            </p:nvPr>
          </p:nvSpPr>
          <p:spPr bwMode="gray">
            <a:xfrm flipV="1">
              <a:off x="4096" y="1393"/>
              <a:ext cx="22"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15" name="Rectangle 212"/>
            <p:cNvSpPr>
              <a:spLocks noChangeArrowheads="1"/>
            </p:cNvSpPr>
            <p:nvPr>
              <p:custDataLst>
                <p:tags r:id="rId210"/>
              </p:custDataLst>
            </p:nvPr>
          </p:nvSpPr>
          <p:spPr bwMode="gray">
            <a:xfrm>
              <a:off x="4020" y="1290"/>
              <a:ext cx="16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100"/>
                <a:t>Soil</a:t>
              </a:r>
            </a:p>
          </p:txBody>
        </p:sp>
        <p:sp>
          <p:nvSpPr>
            <p:cNvPr id="216" name="Line 213"/>
            <p:cNvSpPr>
              <a:spLocks noChangeShapeType="1"/>
            </p:cNvSpPr>
            <p:nvPr>
              <p:custDataLst>
                <p:tags r:id="rId211"/>
              </p:custDataLst>
            </p:nvPr>
          </p:nvSpPr>
          <p:spPr bwMode="gray">
            <a:xfrm flipH="1" flipV="1">
              <a:off x="4312" y="1960"/>
              <a:ext cx="2" cy="2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17" name="Rectangle 214"/>
            <p:cNvSpPr>
              <a:spLocks noChangeArrowheads="1"/>
            </p:cNvSpPr>
            <p:nvPr>
              <p:custDataLst>
                <p:tags r:id="rId212"/>
              </p:custDataLst>
            </p:nvPr>
          </p:nvSpPr>
          <p:spPr bwMode="gray">
            <a:xfrm>
              <a:off x="4006" y="2266"/>
              <a:ext cx="587"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100"/>
                <a:t>Avoided </a:t>
              </a:r>
              <a:br>
                <a:rPr lang="en-US" altLang="it-IT" sz="1100"/>
              </a:br>
              <a:r>
                <a:rPr lang="en-US" altLang="it-IT" sz="1100"/>
                <a:t>deforestation </a:t>
              </a:r>
              <a:br>
                <a:rPr lang="en-US" altLang="it-IT" sz="1100"/>
              </a:br>
              <a:r>
                <a:rPr lang="en-US" altLang="it-IT" sz="1100"/>
                <a:t>America</a:t>
              </a:r>
              <a:endParaRPr lang="en-US" altLang="it-IT" sz="1100" baseline="-25000"/>
            </a:p>
          </p:txBody>
        </p:sp>
        <p:sp>
          <p:nvSpPr>
            <p:cNvPr id="218" name="Rectangle 215"/>
            <p:cNvSpPr>
              <a:spLocks noChangeArrowheads="1"/>
            </p:cNvSpPr>
            <p:nvPr>
              <p:custDataLst>
                <p:tags r:id="rId213"/>
              </p:custDataLst>
            </p:nvPr>
          </p:nvSpPr>
          <p:spPr bwMode="gray">
            <a:xfrm>
              <a:off x="4100" y="2729"/>
              <a:ext cx="667"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100"/>
                <a:t>Industrial motor</a:t>
              </a:r>
              <a:br>
                <a:rPr lang="en-US" altLang="it-IT" sz="1100"/>
              </a:br>
              <a:r>
                <a:rPr lang="en-US" altLang="it-IT" sz="1100"/>
                <a:t>systems</a:t>
              </a:r>
            </a:p>
          </p:txBody>
        </p:sp>
        <p:sp>
          <p:nvSpPr>
            <p:cNvPr id="219" name="Rectangle 216"/>
            <p:cNvSpPr>
              <a:spLocks noChangeArrowheads="1"/>
            </p:cNvSpPr>
            <p:nvPr>
              <p:custDataLst>
                <p:tags r:id="rId214"/>
              </p:custDataLst>
            </p:nvPr>
          </p:nvSpPr>
          <p:spPr bwMode="gray">
            <a:xfrm>
              <a:off x="4730" y="1067"/>
              <a:ext cx="361" cy="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Coal-to-</a:t>
              </a:r>
              <a:br>
                <a:rPr lang="en-US" altLang="it-IT" sz="1100"/>
              </a:br>
              <a:r>
                <a:rPr lang="en-US" altLang="it-IT" sz="1100"/>
                <a:t>gas shift</a:t>
              </a:r>
              <a:endParaRPr lang="en-US" altLang="it-IT" sz="1100" baseline="-25000"/>
            </a:p>
          </p:txBody>
        </p:sp>
        <p:sp>
          <p:nvSpPr>
            <p:cNvPr id="220" name="Rectangle 217"/>
            <p:cNvSpPr>
              <a:spLocks noChangeArrowheads="1"/>
            </p:cNvSpPr>
            <p:nvPr>
              <p:custDataLst>
                <p:tags r:id="rId215"/>
              </p:custDataLst>
            </p:nvPr>
          </p:nvSpPr>
          <p:spPr bwMode="gray">
            <a:xfrm>
              <a:off x="4398" y="1182"/>
              <a:ext cx="33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CCS; coal </a:t>
              </a:r>
              <a:br>
                <a:rPr lang="en-US" altLang="it-IT" sz="1100"/>
              </a:br>
              <a:r>
                <a:rPr lang="en-US" altLang="it-IT" sz="1100"/>
                <a:t>retrofit</a:t>
              </a:r>
            </a:p>
          </p:txBody>
        </p:sp>
        <p:sp>
          <p:nvSpPr>
            <p:cNvPr id="221" name="Line 218"/>
            <p:cNvSpPr>
              <a:spLocks noChangeShapeType="1"/>
            </p:cNvSpPr>
            <p:nvPr>
              <p:custDataLst>
                <p:tags r:id="rId216"/>
              </p:custDataLst>
            </p:nvPr>
          </p:nvSpPr>
          <p:spPr bwMode="gray">
            <a:xfrm flipH="1" flipV="1">
              <a:off x="5096" y="1431"/>
              <a:ext cx="2" cy="14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22" name="Rectangle 219"/>
            <p:cNvSpPr>
              <a:spLocks noChangeArrowheads="1"/>
            </p:cNvSpPr>
            <p:nvPr>
              <p:custDataLst>
                <p:tags r:id="rId217"/>
              </p:custDataLst>
            </p:nvPr>
          </p:nvSpPr>
          <p:spPr bwMode="gray">
            <a:xfrm>
              <a:off x="4988" y="1319"/>
              <a:ext cx="275" cy="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Waste</a:t>
              </a:r>
            </a:p>
          </p:txBody>
        </p:sp>
        <p:sp>
          <p:nvSpPr>
            <p:cNvPr id="223" name="Line 220"/>
            <p:cNvSpPr>
              <a:spLocks noChangeShapeType="1"/>
            </p:cNvSpPr>
            <p:nvPr>
              <p:custDataLst>
                <p:tags r:id="rId218"/>
              </p:custDataLst>
            </p:nvPr>
          </p:nvSpPr>
          <p:spPr bwMode="gray">
            <a:xfrm>
              <a:off x="5253" y="2017"/>
              <a:ext cx="17" cy="24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2009" tIns="72009" rIns="72009" bIns="72009" anchor="ctr">
              <a:spAutoFit/>
            </a:bodyPr>
            <a:lstStyle/>
            <a:p>
              <a:endParaRPr lang="it-IT"/>
            </a:p>
          </p:txBody>
        </p:sp>
        <p:sp>
          <p:nvSpPr>
            <p:cNvPr id="224" name="Rectangle 221"/>
            <p:cNvSpPr>
              <a:spLocks noChangeArrowheads="1"/>
            </p:cNvSpPr>
            <p:nvPr>
              <p:custDataLst>
                <p:tags r:id="rId219"/>
              </p:custDataLst>
            </p:nvPr>
          </p:nvSpPr>
          <p:spPr bwMode="gray">
            <a:xfrm>
              <a:off x="5089" y="2274"/>
              <a:ext cx="421"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Industrial </a:t>
              </a:r>
              <a:br>
                <a:rPr lang="en-US" altLang="it-IT" sz="1100"/>
              </a:br>
              <a:r>
                <a:rPr lang="en-US" altLang="it-IT" sz="1100"/>
                <a:t>CCS</a:t>
              </a:r>
              <a:endParaRPr lang="en-US" altLang="it-IT" sz="1100" baseline="-25000"/>
            </a:p>
          </p:txBody>
        </p:sp>
        <p:sp>
          <p:nvSpPr>
            <p:cNvPr id="225" name="Rectangle 222"/>
            <p:cNvSpPr>
              <a:spLocks noChangeArrowheads="1"/>
            </p:cNvSpPr>
            <p:nvPr>
              <p:custDataLst>
                <p:tags r:id="rId220"/>
              </p:custDataLst>
            </p:nvPr>
          </p:nvSpPr>
          <p:spPr bwMode="gray">
            <a:xfrm>
              <a:off x="4856" y="2515"/>
              <a:ext cx="80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r" eaLnBrk="1" hangingPunct="1">
                <a:buSzPct val="120000"/>
              </a:pPr>
              <a:r>
                <a:rPr lang="en-US" altLang="it-IT" sz="1200" b="1"/>
                <a:t>Abatement</a:t>
              </a:r>
              <a:br>
                <a:rPr lang="en-US" altLang="it-IT" sz="1200" b="1"/>
              </a:br>
              <a:r>
                <a:rPr lang="en-US" altLang="it-IT" sz="1200"/>
                <a:t>GtCO</a:t>
              </a:r>
              <a:r>
                <a:rPr lang="en-US" altLang="it-IT" sz="1200" baseline="-25000"/>
                <a:t>2</a:t>
              </a:r>
              <a:r>
                <a:rPr lang="en-US" altLang="it-IT" sz="1200"/>
                <a:t>e/year</a:t>
              </a:r>
              <a:endParaRPr lang="en-US" altLang="it-IT" sz="1200" baseline="-25000"/>
            </a:p>
          </p:txBody>
        </p:sp>
        <p:sp>
          <p:nvSpPr>
            <p:cNvPr id="226" name="Rectangle 223"/>
            <p:cNvSpPr>
              <a:spLocks noChangeArrowheads="1"/>
            </p:cNvSpPr>
            <p:nvPr>
              <p:custDataLst>
                <p:tags r:id="rId221"/>
              </p:custDataLst>
            </p:nvPr>
          </p:nvSpPr>
          <p:spPr bwMode="gray">
            <a:xfrm>
              <a:off x="5246" y="1050"/>
              <a:ext cx="561"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Avoid</a:t>
              </a:r>
              <a:br>
                <a:rPr lang="en-US" altLang="it-IT" sz="1100"/>
              </a:br>
              <a:r>
                <a:rPr lang="en-US" altLang="it-IT" sz="1100"/>
                <a:t>deforestation</a:t>
              </a:r>
              <a:br>
                <a:rPr lang="en-US" altLang="it-IT" sz="1100"/>
              </a:br>
              <a:r>
                <a:rPr lang="en-US" altLang="it-IT" sz="1100"/>
                <a:t>Asia</a:t>
              </a:r>
            </a:p>
          </p:txBody>
        </p:sp>
        <p:sp>
          <p:nvSpPr>
            <p:cNvPr id="227" name="Rectangle 224"/>
            <p:cNvSpPr>
              <a:spLocks noChangeArrowheads="1"/>
            </p:cNvSpPr>
            <p:nvPr>
              <p:custDataLst>
                <p:tags r:id="rId222"/>
              </p:custDataLst>
            </p:nvPr>
          </p:nvSpPr>
          <p:spPr bwMode="gray">
            <a:xfrm>
              <a:off x="571" y="1911"/>
              <a:ext cx="691"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Stand-by losses</a:t>
              </a:r>
            </a:p>
          </p:txBody>
        </p:sp>
        <p:sp>
          <p:nvSpPr>
            <p:cNvPr id="228" name="Rectangle 225"/>
            <p:cNvSpPr>
              <a:spLocks noChangeArrowheads="1"/>
            </p:cNvSpPr>
            <p:nvPr>
              <p:custDataLst>
                <p:tags r:id="rId223"/>
              </p:custDataLst>
            </p:nvPr>
          </p:nvSpPr>
          <p:spPr bwMode="gray">
            <a:xfrm>
              <a:off x="2909" y="2425"/>
              <a:ext cx="368" cy="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Co-firing</a:t>
              </a:r>
              <a:br>
                <a:rPr lang="en-US" altLang="it-IT" sz="1100"/>
              </a:br>
              <a:r>
                <a:rPr lang="en-US" altLang="it-IT" sz="1100"/>
                <a:t>biomass</a:t>
              </a:r>
              <a:endParaRPr lang="en-US" altLang="it-IT" sz="1100" baseline="-25000"/>
            </a:p>
          </p:txBody>
        </p:sp>
        <p:sp>
          <p:nvSpPr>
            <p:cNvPr id="229" name="Line 226"/>
            <p:cNvSpPr>
              <a:spLocks noChangeShapeType="1"/>
            </p:cNvSpPr>
            <p:nvPr>
              <p:custDataLst>
                <p:tags r:id="rId224"/>
              </p:custDataLst>
            </p:nvPr>
          </p:nvSpPr>
          <p:spPr bwMode="gray">
            <a:xfrm>
              <a:off x="4902" y="1279"/>
              <a:ext cx="94" cy="31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0" name="Line 227"/>
            <p:cNvSpPr>
              <a:spLocks noChangeShapeType="1"/>
            </p:cNvSpPr>
            <p:nvPr>
              <p:custDataLst>
                <p:tags r:id="rId225"/>
              </p:custDataLst>
            </p:nvPr>
          </p:nvSpPr>
          <p:spPr bwMode="gray">
            <a:xfrm>
              <a:off x="4655" y="1354"/>
              <a:ext cx="229"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1" name="Line 228"/>
            <p:cNvSpPr>
              <a:spLocks noChangeShapeType="1"/>
            </p:cNvSpPr>
            <p:nvPr>
              <p:custDataLst>
                <p:tags r:id="rId226"/>
              </p:custDataLst>
            </p:nvPr>
          </p:nvSpPr>
          <p:spPr bwMode="gray">
            <a:xfrm flipV="1">
              <a:off x="4665" y="2024"/>
              <a:ext cx="61" cy="69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2" name="Line 229"/>
            <p:cNvSpPr>
              <a:spLocks noChangeShapeType="1"/>
            </p:cNvSpPr>
            <p:nvPr>
              <p:custDataLst>
                <p:tags r:id="rId227"/>
              </p:custDataLst>
            </p:nvPr>
          </p:nvSpPr>
          <p:spPr bwMode="gray">
            <a:xfrm>
              <a:off x="3355" y="1393"/>
              <a:ext cx="90" cy="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3" name="Line 230"/>
            <p:cNvSpPr>
              <a:spLocks noChangeShapeType="1"/>
            </p:cNvSpPr>
            <p:nvPr>
              <p:custDataLst>
                <p:tags r:id="rId228"/>
              </p:custDataLst>
            </p:nvPr>
          </p:nvSpPr>
          <p:spPr bwMode="gray">
            <a:xfrm>
              <a:off x="3339" y="1397"/>
              <a:ext cx="28" cy="36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4" name="Line 231"/>
            <p:cNvSpPr>
              <a:spLocks noChangeShapeType="1"/>
            </p:cNvSpPr>
            <p:nvPr>
              <p:custDataLst>
                <p:tags r:id="rId229"/>
              </p:custDataLst>
            </p:nvPr>
          </p:nvSpPr>
          <p:spPr bwMode="gray">
            <a:xfrm flipH="1">
              <a:off x="3317" y="1397"/>
              <a:ext cx="5" cy="363"/>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5" name="Line 232"/>
            <p:cNvSpPr>
              <a:spLocks noChangeShapeType="1"/>
            </p:cNvSpPr>
            <p:nvPr>
              <p:custDataLst>
                <p:tags r:id="rId230"/>
              </p:custDataLst>
            </p:nvPr>
          </p:nvSpPr>
          <p:spPr bwMode="gray">
            <a:xfrm>
              <a:off x="3102" y="2026"/>
              <a:ext cx="24" cy="39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6" name="Line 233"/>
            <p:cNvSpPr>
              <a:spLocks noChangeShapeType="1"/>
            </p:cNvSpPr>
            <p:nvPr>
              <p:custDataLst>
                <p:tags r:id="rId231"/>
              </p:custDataLst>
            </p:nvPr>
          </p:nvSpPr>
          <p:spPr bwMode="gray">
            <a:xfrm>
              <a:off x="2516" y="1683"/>
              <a:ext cx="106" cy="16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7" name="Line 234"/>
            <p:cNvSpPr>
              <a:spLocks noChangeShapeType="1"/>
            </p:cNvSpPr>
            <p:nvPr>
              <p:custDataLst>
                <p:tags r:id="rId232"/>
              </p:custDataLst>
            </p:nvPr>
          </p:nvSpPr>
          <p:spPr bwMode="gray">
            <a:xfrm flipH="1">
              <a:off x="2473" y="1697"/>
              <a:ext cx="26" cy="14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8" name="Line 235"/>
            <p:cNvSpPr>
              <a:spLocks noChangeShapeType="1"/>
            </p:cNvSpPr>
            <p:nvPr>
              <p:custDataLst>
                <p:tags r:id="rId233"/>
              </p:custDataLst>
            </p:nvPr>
          </p:nvSpPr>
          <p:spPr bwMode="gray">
            <a:xfrm flipH="1">
              <a:off x="2447" y="1692"/>
              <a:ext cx="34" cy="15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39" name="Line 236"/>
            <p:cNvSpPr>
              <a:spLocks noChangeShapeType="1"/>
            </p:cNvSpPr>
            <p:nvPr>
              <p:custDataLst>
                <p:tags r:id="rId234"/>
              </p:custDataLst>
            </p:nvPr>
          </p:nvSpPr>
          <p:spPr bwMode="gray">
            <a:xfrm flipH="1">
              <a:off x="2044" y="1737"/>
              <a:ext cx="119" cy="21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0" name="Line 237"/>
            <p:cNvSpPr>
              <a:spLocks noChangeShapeType="1"/>
            </p:cNvSpPr>
            <p:nvPr>
              <p:custDataLst>
                <p:tags r:id="rId235"/>
              </p:custDataLst>
            </p:nvPr>
          </p:nvSpPr>
          <p:spPr bwMode="gray">
            <a:xfrm flipH="1">
              <a:off x="1975" y="1724"/>
              <a:ext cx="183" cy="23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1" name="Line 238"/>
            <p:cNvSpPr>
              <a:spLocks noChangeShapeType="1"/>
            </p:cNvSpPr>
            <p:nvPr>
              <p:custDataLst>
                <p:tags r:id="rId236"/>
              </p:custDataLst>
            </p:nvPr>
          </p:nvSpPr>
          <p:spPr bwMode="gray">
            <a:xfrm flipH="1">
              <a:off x="2159" y="1733"/>
              <a:ext cx="16" cy="1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2" name="Line 239"/>
            <p:cNvSpPr>
              <a:spLocks noChangeShapeType="1"/>
            </p:cNvSpPr>
            <p:nvPr>
              <p:custDataLst>
                <p:tags r:id="rId237"/>
              </p:custDataLst>
            </p:nvPr>
          </p:nvSpPr>
          <p:spPr bwMode="gray">
            <a:xfrm flipH="1">
              <a:off x="1735" y="1583"/>
              <a:ext cx="75" cy="39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3" name="Line 240"/>
            <p:cNvSpPr>
              <a:spLocks noChangeShapeType="1"/>
            </p:cNvSpPr>
            <p:nvPr>
              <p:custDataLst>
                <p:tags r:id="rId238"/>
              </p:custDataLst>
            </p:nvPr>
          </p:nvSpPr>
          <p:spPr bwMode="gray">
            <a:xfrm flipH="1" flipV="1">
              <a:off x="1833" y="1585"/>
              <a:ext cx="98" cy="3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4" name="Line 241"/>
            <p:cNvSpPr>
              <a:spLocks noChangeShapeType="1"/>
            </p:cNvSpPr>
            <p:nvPr>
              <p:custDataLst>
                <p:tags r:id="rId239"/>
              </p:custDataLst>
            </p:nvPr>
          </p:nvSpPr>
          <p:spPr bwMode="gray">
            <a:xfrm>
              <a:off x="1219" y="1984"/>
              <a:ext cx="51" cy="12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5" name="Line 242"/>
            <p:cNvSpPr>
              <a:spLocks noChangeShapeType="1"/>
            </p:cNvSpPr>
            <p:nvPr>
              <p:custDataLst>
                <p:tags r:id="rId240"/>
              </p:custDataLst>
            </p:nvPr>
          </p:nvSpPr>
          <p:spPr bwMode="gray">
            <a:xfrm>
              <a:off x="539" y="3454"/>
              <a:ext cx="36" cy="51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6" name="Line 243"/>
            <p:cNvSpPr>
              <a:spLocks noChangeShapeType="1"/>
            </p:cNvSpPr>
            <p:nvPr>
              <p:custDataLst>
                <p:tags r:id="rId241"/>
              </p:custDataLst>
            </p:nvPr>
          </p:nvSpPr>
          <p:spPr bwMode="gray">
            <a:xfrm>
              <a:off x="494" y="3687"/>
              <a:ext cx="65" cy="2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7" name="Line 244"/>
            <p:cNvSpPr>
              <a:spLocks noChangeShapeType="1"/>
            </p:cNvSpPr>
            <p:nvPr>
              <p:custDataLst>
                <p:tags r:id="rId242"/>
              </p:custDataLst>
            </p:nvPr>
          </p:nvSpPr>
          <p:spPr bwMode="gray">
            <a:xfrm>
              <a:off x="416" y="3940"/>
              <a:ext cx="119" cy="2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8" name="Line 245"/>
            <p:cNvSpPr>
              <a:spLocks noChangeShapeType="1"/>
            </p:cNvSpPr>
            <p:nvPr>
              <p:custDataLst>
                <p:tags r:id="rId243"/>
              </p:custDataLst>
            </p:nvPr>
          </p:nvSpPr>
          <p:spPr bwMode="gray">
            <a:xfrm>
              <a:off x="5363" y="1371"/>
              <a:ext cx="12" cy="134"/>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49" name="AutoShape 246"/>
            <p:cNvSpPr>
              <a:spLocks/>
            </p:cNvSpPr>
            <p:nvPr>
              <p:custDataLst>
                <p:tags r:id="rId244"/>
              </p:custDataLst>
            </p:nvPr>
          </p:nvSpPr>
          <p:spPr bwMode="gray">
            <a:xfrm rot="5400000">
              <a:off x="1588" y="1903"/>
              <a:ext cx="32" cy="192"/>
            </a:xfrm>
            <a:prstGeom prst="lef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algn="ctr" eaLnBrk="0" fontAlgn="base" hangingPunct="0">
                <a:spcBef>
                  <a:spcPct val="0"/>
                </a:spcBef>
                <a:spcAft>
                  <a:spcPct val="0"/>
                </a:spcAft>
                <a:defRPr sz="2400">
                  <a:solidFill>
                    <a:schemeClr val="tx1"/>
                  </a:solidFill>
                  <a:latin typeface="Arial" charset="0"/>
                </a:defRPr>
              </a:lvl6pPr>
              <a:lvl7pPr marL="2971800" indent="-228600" algn="ctr" eaLnBrk="0" fontAlgn="base" hangingPunct="0">
                <a:spcBef>
                  <a:spcPct val="0"/>
                </a:spcBef>
                <a:spcAft>
                  <a:spcPct val="0"/>
                </a:spcAft>
                <a:defRPr sz="2400">
                  <a:solidFill>
                    <a:schemeClr val="tx1"/>
                  </a:solidFill>
                  <a:latin typeface="Arial" charset="0"/>
                </a:defRPr>
              </a:lvl7pPr>
              <a:lvl8pPr marL="3429000" indent="-228600" algn="ctr" eaLnBrk="0" fontAlgn="base" hangingPunct="0">
                <a:spcBef>
                  <a:spcPct val="0"/>
                </a:spcBef>
                <a:spcAft>
                  <a:spcPct val="0"/>
                </a:spcAft>
                <a:defRPr sz="2400">
                  <a:solidFill>
                    <a:schemeClr val="tx1"/>
                  </a:solidFill>
                  <a:latin typeface="Arial" charset="0"/>
                </a:defRPr>
              </a:lvl8pPr>
              <a:lvl9pPr marL="3886200" indent="-228600" algn="ctr" eaLnBrk="0" fontAlgn="base" hangingPunct="0">
                <a:spcBef>
                  <a:spcPct val="0"/>
                </a:spcBef>
                <a:spcAft>
                  <a:spcPct val="0"/>
                </a:spcAft>
                <a:defRPr sz="2400">
                  <a:solidFill>
                    <a:schemeClr val="tx1"/>
                  </a:solidFill>
                  <a:latin typeface="Arial" charset="0"/>
                </a:defRPr>
              </a:lvl9pPr>
            </a:lstStyle>
            <a:p>
              <a:pPr eaLnBrk="1" hangingPunct="1"/>
              <a:endParaRPr lang="da-DK" altLang="it-IT"/>
            </a:p>
          </p:txBody>
        </p:sp>
        <p:sp>
          <p:nvSpPr>
            <p:cNvPr id="250" name="Line 247"/>
            <p:cNvSpPr>
              <a:spLocks noChangeShapeType="1"/>
            </p:cNvSpPr>
            <p:nvPr>
              <p:custDataLst>
                <p:tags r:id="rId245"/>
              </p:custDataLst>
            </p:nvPr>
          </p:nvSpPr>
          <p:spPr bwMode="gray">
            <a:xfrm flipH="1">
              <a:off x="1480" y="1995"/>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1" name="Line 248"/>
            <p:cNvSpPr>
              <a:spLocks noChangeShapeType="1"/>
            </p:cNvSpPr>
            <p:nvPr>
              <p:custDataLst>
                <p:tags r:id="rId246"/>
              </p:custDataLst>
            </p:nvPr>
          </p:nvSpPr>
          <p:spPr bwMode="gray">
            <a:xfrm flipV="1">
              <a:off x="1494" y="1846"/>
              <a:ext cx="0" cy="14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2" name="Line 249"/>
            <p:cNvSpPr>
              <a:spLocks noChangeShapeType="1"/>
            </p:cNvSpPr>
            <p:nvPr>
              <p:custDataLst>
                <p:tags r:id="rId247"/>
              </p:custDataLst>
            </p:nvPr>
          </p:nvSpPr>
          <p:spPr bwMode="gray">
            <a:xfrm flipH="1">
              <a:off x="1446" y="2015"/>
              <a:ext cx="2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53" name="Line 250"/>
            <p:cNvSpPr>
              <a:spLocks noChangeShapeType="1"/>
            </p:cNvSpPr>
            <p:nvPr>
              <p:custDataLst>
                <p:tags r:id="rId248"/>
              </p:custDataLst>
            </p:nvPr>
          </p:nvSpPr>
          <p:spPr bwMode="gray">
            <a:xfrm flipV="1">
              <a:off x="1460" y="1876"/>
              <a:ext cx="0" cy="139"/>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54" name="Group 251"/>
            <p:cNvGrpSpPr>
              <a:grpSpLocks/>
            </p:cNvGrpSpPr>
            <p:nvPr>
              <p:custDataLst>
                <p:tags r:id="rId249"/>
              </p:custDataLst>
            </p:nvPr>
          </p:nvGrpSpPr>
          <p:grpSpPr bwMode="auto">
            <a:xfrm>
              <a:off x="1365" y="1907"/>
              <a:ext cx="78" cy="88"/>
              <a:chOff x="1338" y="1521"/>
              <a:chExt cx="76" cy="86"/>
            </a:xfrm>
          </p:grpSpPr>
          <p:sp>
            <p:nvSpPr>
              <p:cNvPr id="272" name="Line 252"/>
              <p:cNvSpPr>
                <a:spLocks noChangeShapeType="1"/>
              </p:cNvSpPr>
              <p:nvPr>
                <p:custDataLst>
                  <p:tags r:id="rId266"/>
                </p:custDataLst>
              </p:nvPr>
            </p:nvSpPr>
            <p:spPr bwMode="gray">
              <a:xfrm flipH="1">
                <a:off x="1338" y="1607"/>
                <a:ext cx="7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3" name="Line 253"/>
              <p:cNvSpPr>
                <a:spLocks noChangeShapeType="1"/>
              </p:cNvSpPr>
              <p:nvPr>
                <p:custDataLst>
                  <p:tags r:id="rId267"/>
                </p:custDataLst>
              </p:nvPr>
            </p:nvSpPr>
            <p:spPr bwMode="gray">
              <a:xfrm flipV="1">
                <a:off x="1376" y="1521"/>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55" name="Line 254"/>
            <p:cNvSpPr>
              <a:spLocks noChangeShapeType="1"/>
            </p:cNvSpPr>
            <p:nvPr>
              <p:custDataLst>
                <p:tags r:id="rId250"/>
              </p:custDataLst>
            </p:nvPr>
          </p:nvSpPr>
          <p:spPr bwMode="gray">
            <a:xfrm flipV="1">
              <a:off x="1604" y="1726"/>
              <a:ext cx="0" cy="26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nvGrpSpPr>
            <p:cNvPr id="256" name="Group 255"/>
            <p:cNvGrpSpPr>
              <a:grpSpLocks/>
            </p:cNvGrpSpPr>
            <p:nvPr>
              <p:custDataLst>
                <p:tags r:id="rId251"/>
              </p:custDataLst>
            </p:nvPr>
          </p:nvGrpSpPr>
          <p:grpSpPr bwMode="auto">
            <a:xfrm>
              <a:off x="1328" y="1928"/>
              <a:ext cx="35" cy="87"/>
              <a:chOff x="1301" y="1541"/>
              <a:chExt cx="35" cy="86"/>
            </a:xfrm>
          </p:grpSpPr>
          <p:sp>
            <p:nvSpPr>
              <p:cNvPr id="270" name="Line 256"/>
              <p:cNvSpPr>
                <a:spLocks noChangeShapeType="1"/>
              </p:cNvSpPr>
              <p:nvPr>
                <p:custDataLst>
                  <p:tags r:id="rId264"/>
                </p:custDataLst>
              </p:nvPr>
            </p:nvSpPr>
            <p:spPr bwMode="gray">
              <a:xfrm flipH="1">
                <a:off x="1301" y="1627"/>
                <a:ext cx="3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71" name="Line 257"/>
              <p:cNvSpPr>
                <a:spLocks noChangeShapeType="1"/>
              </p:cNvSpPr>
              <p:nvPr>
                <p:custDataLst>
                  <p:tags r:id="rId265"/>
                </p:custDataLst>
              </p:nvPr>
            </p:nvSpPr>
            <p:spPr bwMode="gray">
              <a:xfrm flipV="1">
                <a:off x="1318" y="1541"/>
                <a:ext cx="0" cy="8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grpSp>
        <p:sp>
          <p:nvSpPr>
            <p:cNvPr id="257" name="Rectangle 258"/>
            <p:cNvSpPr>
              <a:spLocks noChangeArrowheads="1"/>
            </p:cNvSpPr>
            <p:nvPr>
              <p:custDataLst>
                <p:tags r:id="rId252"/>
              </p:custDataLst>
            </p:nvPr>
          </p:nvSpPr>
          <p:spPr bwMode="gray">
            <a:xfrm>
              <a:off x="702" y="1484"/>
              <a:ext cx="54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Smart transit</a:t>
              </a:r>
            </a:p>
          </p:txBody>
        </p:sp>
        <p:sp>
          <p:nvSpPr>
            <p:cNvPr id="258" name="Rectangle 259"/>
            <p:cNvSpPr>
              <a:spLocks noChangeArrowheads="1"/>
            </p:cNvSpPr>
            <p:nvPr>
              <p:custDataLst>
                <p:tags r:id="rId253"/>
              </p:custDataLst>
            </p:nvPr>
          </p:nvSpPr>
          <p:spPr bwMode="gray">
            <a:xfrm>
              <a:off x="736" y="1590"/>
              <a:ext cx="513"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Small hydro</a:t>
              </a:r>
            </a:p>
          </p:txBody>
        </p:sp>
        <p:sp>
          <p:nvSpPr>
            <p:cNvPr id="259" name="Rectangle 260"/>
            <p:cNvSpPr>
              <a:spLocks noChangeArrowheads="1"/>
            </p:cNvSpPr>
            <p:nvPr>
              <p:custDataLst>
                <p:tags r:id="rId254"/>
              </p:custDataLst>
            </p:nvPr>
          </p:nvSpPr>
          <p:spPr bwMode="gray">
            <a:xfrm>
              <a:off x="475" y="1697"/>
              <a:ext cx="794"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Industrial non-CO</a:t>
              </a:r>
              <a:r>
                <a:rPr lang="en-US" altLang="it-IT" sz="1100" baseline="-25000"/>
                <a:t>2</a:t>
              </a:r>
            </a:p>
          </p:txBody>
        </p:sp>
        <p:sp>
          <p:nvSpPr>
            <p:cNvPr id="260" name="Rectangle 261"/>
            <p:cNvSpPr>
              <a:spLocks noChangeArrowheads="1"/>
            </p:cNvSpPr>
            <p:nvPr>
              <p:custDataLst>
                <p:tags r:id="rId255"/>
              </p:custDataLst>
            </p:nvPr>
          </p:nvSpPr>
          <p:spPr bwMode="gray">
            <a:xfrm>
              <a:off x="481" y="1806"/>
              <a:ext cx="789"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Airplane efficiency</a:t>
              </a:r>
              <a:endParaRPr lang="en-US" altLang="it-IT" sz="1100" baseline="-25000"/>
            </a:p>
          </p:txBody>
        </p:sp>
        <p:sp>
          <p:nvSpPr>
            <p:cNvPr id="261" name="Line 262"/>
            <p:cNvSpPr>
              <a:spLocks noChangeShapeType="1"/>
            </p:cNvSpPr>
            <p:nvPr>
              <p:custDataLst>
                <p:tags r:id="rId256"/>
              </p:custDataLst>
            </p:nvPr>
          </p:nvSpPr>
          <p:spPr bwMode="gray">
            <a:xfrm flipH="1" flipV="1">
              <a:off x="1230" y="1546"/>
              <a:ext cx="264" cy="3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2" name="Line 263"/>
            <p:cNvSpPr>
              <a:spLocks noChangeShapeType="1"/>
            </p:cNvSpPr>
            <p:nvPr>
              <p:custDataLst>
                <p:tags r:id="rId257"/>
              </p:custDataLst>
            </p:nvPr>
          </p:nvSpPr>
          <p:spPr bwMode="gray">
            <a:xfrm flipH="1" flipV="1">
              <a:off x="1224" y="1655"/>
              <a:ext cx="235" cy="222"/>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3" name="Line 264"/>
            <p:cNvSpPr>
              <a:spLocks noChangeShapeType="1"/>
            </p:cNvSpPr>
            <p:nvPr>
              <p:custDataLst>
                <p:tags r:id="rId258"/>
              </p:custDataLst>
            </p:nvPr>
          </p:nvSpPr>
          <p:spPr bwMode="gray">
            <a:xfrm flipH="1" flipV="1">
              <a:off x="1223" y="1756"/>
              <a:ext cx="181" cy="14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4" name="Line 265"/>
            <p:cNvSpPr>
              <a:spLocks noChangeShapeType="1"/>
            </p:cNvSpPr>
            <p:nvPr>
              <p:custDataLst>
                <p:tags r:id="rId259"/>
              </p:custDataLst>
            </p:nvPr>
          </p:nvSpPr>
          <p:spPr bwMode="gray">
            <a:xfrm flipH="1" flipV="1">
              <a:off x="1224" y="1870"/>
              <a:ext cx="120" cy="5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t-IT"/>
            </a:p>
          </p:txBody>
        </p:sp>
        <p:sp>
          <p:nvSpPr>
            <p:cNvPr id="265" name="Line 266"/>
            <p:cNvSpPr>
              <a:spLocks noChangeShapeType="1"/>
            </p:cNvSpPr>
            <p:nvPr>
              <p:custDataLst>
                <p:tags r:id="rId260"/>
              </p:custDataLst>
            </p:nvPr>
          </p:nvSpPr>
          <p:spPr bwMode="gray">
            <a:xfrm flipH="1" flipV="1">
              <a:off x="3716" y="2022"/>
              <a:ext cx="4" cy="371"/>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it-IT"/>
            </a:p>
          </p:txBody>
        </p:sp>
        <p:sp>
          <p:nvSpPr>
            <p:cNvPr id="266" name="Line 267"/>
            <p:cNvSpPr>
              <a:spLocks noChangeShapeType="1"/>
            </p:cNvSpPr>
            <p:nvPr>
              <p:custDataLst>
                <p:tags r:id="rId261"/>
              </p:custDataLst>
            </p:nvPr>
          </p:nvSpPr>
          <p:spPr bwMode="gray">
            <a:xfrm flipV="1">
              <a:off x="3644" y="1646"/>
              <a:ext cx="0" cy="8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lIns="72009" tIns="72009" rIns="72009" bIns="72009" anchor="ctr">
              <a:spAutoFit/>
            </a:bodyPr>
            <a:lstStyle/>
            <a:p>
              <a:endParaRPr lang="it-IT"/>
            </a:p>
          </p:txBody>
        </p:sp>
        <p:sp>
          <p:nvSpPr>
            <p:cNvPr id="267" name="Rectangle 268"/>
            <p:cNvSpPr>
              <a:spLocks noChangeArrowheads="1"/>
            </p:cNvSpPr>
            <p:nvPr>
              <p:custDataLst>
                <p:tags r:id="rId262"/>
              </p:custDataLst>
            </p:nvPr>
          </p:nvSpPr>
          <p:spPr bwMode="gray">
            <a:xfrm>
              <a:off x="3584" y="1505"/>
              <a:ext cx="228" cy="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12813" eaLnBrk="0" hangingPunct="0">
                <a:defRPr sz="2400">
                  <a:solidFill>
                    <a:schemeClr val="tx1"/>
                  </a:solidFill>
                  <a:latin typeface="Arial" charset="0"/>
                </a:defRPr>
              </a:lvl1pPr>
              <a:lvl2pPr marL="742950" indent="-2857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algn="l" eaLnBrk="1" hangingPunct="1">
                <a:buSzPct val="120000"/>
              </a:pPr>
              <a:r>
                <a:rPr lang="en-US" altLang="it-IT" sz="1100"/>
                <a:t>Solar</a:t>
              </a:r>
            </a:p>
          </p:txBody>
        </p:sp>
        <p:sp>
          <p:nvSpPr>
            <p:cNvPr id="269" name="Rectangle 270"/>
            <p:cNvSpPr>
              <a:spLocks noChangeArrowheads="1"/>
            </p:cNvSpPr>
            <p:nvPr>
              <p:custDataLst>
                <p:tags r:id="rId263"/>
              </p:custDataLst>
            </p:nvPr>
          </p:nvSpPr>
          <p:spPr bwMode="gray">
            <a:xfrm>
              <a:off x="5598" y="2081"/>
              <a:ext cx="691" cy="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marL="342900" indent="-342900" defTabSz="912813" eaLnBrk="0" hangingPunct="0">
                <a:defRPr sz="2400">
                  <a:solidFill>
                    <a:schemeClr val="tx1"/>
                  </a:solidFill>
                  <a:latin typeface="Arial" charset="0"/>
                </a:defRPr>
              </a:lvl1pPr>
              <a:lvl2pPr marL="147638" indent="-146050" defTabSz="912813" eaLnBrk="0" hangingPunct="0">
                <a:defRPr sz="2400">
                  <a:solidFill>
                    <a:schemeClr val="tx1"/>
                  </a:solidFill>
                  <a:latin typeface="Arial" charset="0"/>
                </a:defRPr>
              </a:lvl2pPr>
              <a:lvl3pPr marL="1143000" indent="-228600" defTabSz="912813" eaLnBrk="0" hangingPunct="0">
                <a:defRPr sz="2400">
                  <a:solidFill>
                    <a:schemeClr val="tx1"/>
                  </a:solidFill>
                  <a:latin typeface="Arial" charset="0"/>
                </a:defRPr>
              </a:lvl3pPr>
              <a:lvl4pPr marL="1600200" indent="-228600" defTabSz="912813" eaLnBrk="0" hangingPunct="0">
                <a:defRPr sz="2400">
                  <a:solidFill>
                    <a:schemeClr val="tx1"/>
                  </a:solidFill>
                  <a:latin typeface="Arial" charset="0"/>
                </a:defRPr>
              </a:lvl4pPr>
              <a:lvl5pPr marL="2057400" indent="-228600" defTabSz="912813" eaLnBrk="0" hangingPunct="0">
                <a:defRPr sz="2400">
                  <a:solidFill>
                    <a:schemeClr val="tx1"/>
                  </a:solidFill>
                  <a:latin typeface="Arial" charset="0"/>
                </a:defRPr>
              </a:lvl5pPr>
              <a:lvl6pPr marL="2514600" indent="-228600" algn="ctr" defTabSz="912813" eaLnBrk="0" fontAlgn="base" hangingPunct="0">
                <a:spcBef>
                  <a:spcPct val="0"/>
                </a:spcBef>
                <a:spcAft>
                  <a:spcPct val="0"/>
                </a:spcAft>
                <a:defRPr sz="2400">
                  <a:solidFill>
                    <a:schemeClr val="tx1"/>
                  </a:solidFill>
                  <a:latin typeface="Arial" charset="0"/>
                </a:defRPr>
              </a:lvl6pPr>
              <a:lvl7pPr marL="2971800" indent="-228600" algn="ctr" defTabSz="912813" eaLnBrk="0" fontAlgn="base" hangingPunct="0">
                <a:spcBef>
                  <a:spcPct val="0"/>
                </a:spcBef>
                <a:spcAft>
                  <a:spcPct val="0"/>
                </a:spcAft>
                <a:defRPr sz="2400">
                  <a:solidFill>
                    <a:schemeClr val="tx1"/>
                  </a:solidFill>
                  <a:latin typeface="Arial" charset="0"/>
                </a:defRPr>
              </a:lvl7pPr>
              <a:lvl8pPr marL="3429000" indent="-228600" algn="ctr" defTabSz="912813" eaLnBrk="0" fontAlgn="base" hangingPunct="0">
                <a:spcBef>
                  <a:spcPct val="0"/>
                </a:spcBef>
                <a:spcAft>
                  <a:spcPct val="0"/>
                </a:spcAft>
                <a:defRPr sz="2400">
                  <a:solidFill>
                    <a:schemeClr val="tx1"/>
                  </a:solidFill>
                  <a:latin typeface="Arial" charset="0"/>
                </a:defRPr>
              </a:lvl8pPr>
              <a:lvl9pPr marL="3886200" indent="-228600" algn="ctr" defTabSz="912813" eaLnBrk="0" fontAlgn="base" hangingPunct="0">
                <a:spcBef>
                  <a:spcPct val="0"/>
                </a:spcBef>
                <a:spcAft>
                  <a:spcPct val="0"/>
                </a:spcAft>
                <a:defRPr sz="2400">
                  <a:solidFill>
                    <a:schemeClr val="tx1"/>
                  </a:solidFill>
                  <a:latin typeface="Arial" charset="0"/>
                </a:defRPr>
              </a:lvl9pPr>
            </a:lstStyle>
            <a:p>
              <a:pPr marL="1588" lvl="1" indent="0" algn="l" eaLnBrk="1" hangingPunct="1">
                <a:buSzPct val="120000"/>
              </a:pPr>
              <a:r>
                <a:rPr lang="en-US" altLang="it-IT" sz="1200" dirty="0" err="1" smtClean="0"/>
                <a:t>Gton</a:t>
              </a:r>
              <a:r>
                <a:rPr lang="en-US" altLang="it-IT" sz="1200" dirty="0" smtClean="0"/>
                <a:t> CO</a:t>
              </a:r>
              <a:r>
                <a:rPr lang="en-US" altLang="it-IT" sz="1200" baseline="-25000" dirty="0" smtClean="0"/>
                <a:t>2</a:t>
              </a:r>
              <a:r>
                <a:rPr lang="en-US" altLang="it-IT" sz="1200" dirty="0" smtClean="0"/>
                <a:t>e</a:t>
              </a:r>
              <a:endParaRPr lang="en-US" altLang="it-IT" sz="1200" dirty="0"/>
            </a:p>
          </p:txBody>
        </p:sp>
      </p:grpSp>
      <p:sp>
        <p:nvSpPr>
          <p:cNvPr id="274" name="TextBox 273"/>
          <p:cNvSpPr txBox="1"/>
          <p:nvPr/>
        </p:nvSpPr>
        <p:spPr>
          <a:xfrm>
            <a:off x="7775761" y="5684041"/>
            <a:ext cx="1992853" cy="369332"/>
          </a:xfrm>
          <a:prstGeom prst="rect">
            <a:avLst/>
          </a:prstGeom>
          <a:noFill/>
        </p:spPr>
        <p:txBody>
          <a:bodyPr wrap="none" rtlCol="0">
            <a:spAutoFit/>
          </a:bodyPr>
          <a:lstStyle/>
          <a:p>
            <a:r>
              <a:rPr lang="it-IT" sz="1800" dirty="0" smtClean="0"/>
              <a:t>McKinsey (2009)</a:t>
            </a:r>
            <a:endParaRPr lang="it-IT" sz="1800" dirty="0"/>
          </a:p>
        </p:txBody>
      </p:sp>
    </p:spTree>
    <p:extLst>
      <p:ext uri="{BB962C8B-B14F-4D97-AF65-F5344CB8AC3E}">
        <p14:creationId xmlns:p14="http://schemas.microsoft.com/office/powerpoint/2010/main" val="20285421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Mitigation and Adaptation </a:t>
            </a:r>
            <a:r>
              <a:rPr lang="it-IT" dirty="0" smtClean="0"/>
              <a:t>– Adaptation Examples</a:t>
            </a:r>
            <a:endParaRPr lang="it-IT" dirty="0"/>
          </a:p>
        </p:txBody>
      </p:sp>
      <p:sp>
        <p:nvSpPr>
          <p:cNvPr id="3" name="Content Placeholder 2"/>
          <p:cNvSpPr>
            <a:spLocks noGrp="1"/>
          </p:cNvSpPr>
          <p:nvPr>
            <p:ph idx="1"/>
          </p:nvPr>
        </p:nvSpPr>
        <p:spPr/>
        <p:txBody>
          <a:bodyPr/>
          <a:lstStyle/>
          <a:p>
            <a:r>
              <a:rPr lang="en-US" altLang="it-IT" dirty="0"/>
              <a:t>Sea-level rise</a:t>
            </a:r>
          </a:p>
          <a:p>
            <a:pPr lvl="1"/>
            <a:r>
              <a:rPr lang="en-US" altLang="it-IT" sz="2400" dirty="0">
                <a:solidFill>
                  <a:srgbClr val="002B52"/>
                </a:solidFill>
                <a:latin typeface="+mn-lt"/>
              </a:rPr>
              <a:t>Build coastal defenses </a:t>
            </a:r>
            <a:br>
              <a:rPr lang="en-US" altLang="it-IT" sz="2400" dirty="0">
                <a:solidFill>
                  <a:srgbClr val="002B52"/>
                </a:solidFill>
                <a:latin typeface="+mn-lt"/>
              </a:rPr>
            </a:br>
            <a:r>
              <a:rPr lang="en-US" altLang="it-IT" sz="2400" dirty="0">
                <a:solidFill>
                  <a:srgbClr val="002B52"/>
                </a:solidFill>
                <a:latin typeface="+mn-lt"/>
              </a:rPr>
              <a:t>(e.g., dikes, as in the Netherlands)</a:t>
            </a:r>
          </a:p>
          <a:p>
            <a:pPr lvl="1"/>
            <a:r>
              <a:rPr lang="en-US" altLang="it-IT" sz="2400" dirty="0">
                <a:solidFill>
                  <a:srgbClr val="002B52"/>
                </a:solidFill>
                <a:latin typeface="+mn-lt"/>
              </a:rPr>
              <a:t>Relocation of affected populations</a:t>
            </a:r>
            <a:br>
              <a:rPr lang="en-US" altLang="it-IT" sz="2400" dirty="0">
                <a:solidFill>
                  <a:srgbClr val="002B52"/>
                </a:solidFill>
                <a:latin typeface="+mn-lt"/>
              </a:rPr>
            </a:br>
            <a:r>
              <a:rPr lang="en-US" altLang="it-IT" sz="2400" dirty="0">
                <a:solidFill>
                  <a:srgbClr val="002B52"/>
                </a:solidFill>
                <a:latin typeface="+mn-lt"/>
              </a:rPr>
              <a:t>(Millions of refugees possible)</a:t>
            </a:r>
          </a:p>
          <a:p>
            <a:endParaRPr lang="en-US" altLang="it-IT" dirty="0"/>
          </a:p>
          <a:p>
            <a:r>
              <a:rPr lang="en-US" altLang="it-IT" dirty="0"/>
              <a:t>Agriculture</a:t>
            </a:r>
          </a:p>
          <a:p>
            <a:pPr lvl="1"/>
            <a:r>
              <a:rPr lang="en-US" altLang="it-IT" sz="2400" dirty="0">
                <a:solidFill>
                  <a:srgbClr val="002B52"/>
                </a:solidFill>
                <a:latin typeface="+mn-lt"/>
              </a:rPr>
              <a:t>Increased use of irrigation</a:t>
            </a:r>
          </a:p>
          <a:p>
            <a:pPr lvl="1"/>
            <a:r>
              <a:rPr lang="en-US" altLang="it-IT" sz="2400" dirty="0">
                <a:solidFill>
                  <a:srgbClr val="002B52"/>
                </a:solidFill>
                <a:latin typeface="+mn-lt"/>
              </a:rPr>
              <a:t>Development of heat- and drought-resistance crops </a:t>
            </a:r>
          </a:p>
          <a:p>
            <a:endParaRPr lang="en-US" altLang="it-IT" dirty="0" smtClean="0"/>
          </a:p>
          <a:p>
            <a:r>
              <a:rPr lang="en-US" altLang="it-IT" dirty="0" smtClean="0"/>
              <a:t>Human </a:t>
            </a:r>
            <a:r>
              <a:rPr lang="en-US" altLang="it-IT" dirty="0"/>
              <a:t>health and comfort</a:t>
            </a:r>
          </a:p>
          <a:p>
            <a:pPr lvl="1"/>
            <a:r>
              <a:rPr lang="en-US" altLang="it-IT" sz="2400" dirty="0">
                <a:solidFill>
                  <a:srgbClr val="002B52"/>
                </a:solidFill>
                <a:latin typeface="+mn-lt"/>
              </a:rPr>
              <a:t>Increased use of air conditioning</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17</a:t>
            </a:fld>
            <a:endParaRPr lang="en-US"/>
          </a:p>
        </p:txBody>
      </p:sp>
    </p:spTree>
    <p:extLst>
      <p:ext uri="{BB962C8B-B14F-4D97-AF65-F5344CB8AC3E}">
        <p14:creationId xmlns:p14="http://schemas.microsoft.com/office/powerpoint/2010/main" val="5793705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Outline of the lecture</a:t>
            </a:r>
            <a:endParaRPr lang="it-IT" dirty="0"/>
          </a:p>
        </p:txBody>
      </p:sp>
      <p:sp>
        <p:nvSpPr>
          <p:cNvPr id="3" name="Content Placeholder 2"/>
          <p:cNvSpPr>
            <a:spLocks noGrp="1"/>
          </p:cNvSpPr>
          <p:nvPr>
            <p:ph idx="1"/>
          </p:nvPr>
        </p:nvSpPr>
        <p:spPr/>
        <p:txBody>
          <a:bodyPr/>
          <a:lstStyle/>
          <a:p>
            <a:pPr algn="ctr"/>
            <a:r>
              <a:rPr lang="it-IT" sz="4000" dirty="0" smtClean="0"/>
              <a:t>Outline</a:t>
            </a:r>
          </a:p>
          <a:p>
            <a:endParaRPr lang="it-IT" dirty="0" smtClean="0"/>
          </a:p>
          <a:p>
            <a:pPr marL="457200" indent="-457200">
              <a:buFont typeface="+mj-lt"/>
              <a:buAutoNum type="arabicPeriod"/>
            </a:pPr>
            <a:r>
              <a:rPr lang="it-IT" sz="2800" dirty="0" smtClean="0"/>
              <a:t>The Stern </a:t>
            </a:r>
            <a:r>
              <a:rPr lang="it-IT" sz="2800" dirty="0" err="1"/>
              <a:t>R</a:t>
            </a:r>
            <a:r>
              <a:rPr lang="it-IT" sz="2800" dirty="0" err="1" smtClean="0"/>
              <a:t>eview</a:t>
            </a:r>
            <a:r>
              <a:rPr lang="it-IT" sz="2800" dirty="0" smtClean="0"/>
              <a:t> and the SCC</a:t>
            </a:r>
          </a:p>
          <a:p>
            <a:pPr marL="457200" indent="-457200">
              <a:buFont typeface="+mj-lt"/>
              <a:buAutoNum type="arabicPeriod"/>
            </a:pPr>
            <a:r>
              <a:rPr lang="it-IT" sz="2800" dirty="0"/>
              <a:t>Economic impacts from Climate Change</a:t>
            </a:r>
          </a:p>
          <a:p>
            <a:pPr marL="457200" indent="-457200">
              <a:buFont typeface="+mj-lt"/>
              <a:buAutoNum type="arabicPeriod"/>
            </a:pPr>
            <a:r>
              <a:rPr lang="it-IT" sz="2800" dirty="0" err="1" smtClean="0"/>
              <a:t>Mitigation</a:t>
            </a:r>
            <a:r>
              <a:rPr lang="it-IT" sz="2800" dirty="0" smtClean="0"/>
              <a:t> and Adaptation</a:t>
            </a:r>
          </a:p>
          <a:p>
            <a:pPr marL="457200" indent="-457200">
              <a:buFont typeface="+mj-lt"/>
              <a:buAutoNum type="arabicPeriod"/>
            </a:pPr>
            <a:r>
              <a:rPr lang="it-IT" sz="2800" b="1" dirty="0">
                <a:solidFill>
                  <a:srgbClr val="FF0000"/>
                </a:solidFill>
              </a:rPr>
              <a:t>Policy </a:t>
            </a:r>
            <a:r>
              <a:rPr lang="it-IT" sz="2800" b="1" dirty="0" smtClean="0">
                <a:solidFill>
                  <a:srgbClr val="FF0000"/>
                </a:solidFill>
              </a:rPr>
              <a:t>Instruments</a:t>
            </a:r>
          </a:p>
          <a:p>
            <a:pPr marL="457200" indent="-457200">
              <a:buFont typeface="+mj-lt"/>
              <a:buAutoNum type="arabicPeriod"/>
            </a:pPr>
            <a:r>
              <a:rPr lang="it-IT" sz="2800" dirty="0" smtClean="0"/>
              <a:t>Climate and Energy Policy</a:t>
            </a:r>
            <a:endParaRPr lang="it-IT" sz="2800"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18</a:t>
            </a:fld>
            <a:endParaRPr lang="en-US"/>
          </a:p>
        </p:txBody>
      </p:sp>
    </p:spTree>
    <p:extLst>
      <p:ext uri="{BB962C8B-B14F-4D97-AF65-F5344CB8AC3E}">
        <p14:creationId xmlns:p14="http://schemas.microsoft.com/office/powerpoint/2010/main" val="24261613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Outline of the lecture</a:t>
            </a:r>
            <a:endParaRPr lang="it-IT" dirty="0"/>
          </a:p>
        </p:txBody>
      </p:sp>
      <p:sp>
        <p:nvSpPr>
          <p:cNvPr id="3" name="Content Placeholder 2"/>
          <p:cNvSpPr>
            <a:spLocks noGrp="1"/>
          </p:cNvSpPr>
          <p:nvPr>
            <p:ph idx="1"/>
          </p:nvPr>
        </p:nvSpPr>
        <p:spPr/>
        <p:txBody>
          <a:bodyPr/>
          <a:lstStyle/>
          <a:p>
            <a:pPr algn="ctr"/>
            <a:r>
              <a:rPr lang="it-IT" sz="4000" dirty="0" smtClean="0"/>
              <a:t>Outline</a:t>
            </a:r>
          </a:p>
          <a:p>
            <a:endParaRPr lang="it-IT" dirty="0" smtClean="0"/>
          </a:p>
          <a:p>
            <a:pPr marL="457200" indent="-457200">
              <a:buFont typeface="+mj-lt"/>
              <a:buAutoNum type="arabicPeriod"/>
            </a:pPr>
            <a:r>
              <a:rPr lang="it-IT" sz="2800" dirty="0" smtClean="0"/>
              <a:t>The Stern </a:t>
            </a:r>
            <a:r>
              <a:rPr lang="it-IT" sz="2800" dirty="0" err="1"/>
              <a:t>R</a:t>
            </a:r>
            <a:r>
              <a:rPr lang="it-IT" sz="2800" dirty="0" err="1" smtClean="0"/>
              <a:t>eview</a:t>
            </a:r>
            <a:r>
              <a:rPr lang="it-IT" sz="2800" dirty="0" smtClean="0"/>
              <a:t> and the SCC</a:t>
            </a:r>
          </a:p>
          <a:p>
            <a:pPr marL="457200" indent="-457200">
              <a:buFont typeface="+mj-lt"/>
              <a:buAutoNum type="arabicPeriod"/>
            </a:pPr>
            <a:r>
              <a:rPr lang="it-IT" sz="2800" dirty="0" smtClean="0"/>
              <a:t>Economic impacts from Climate Change</a:t>
            </a:r>
          </a:p>
          <a:p>
            <a:pPr marL="457200" indent="-457200">
              <a:buFont typeface="+mj-lt"/>
              <a:buAutoNum type="arabicPeriod"/>
            </a:pPr>
            <a:r>
              <a:rPr lang="it-IT" sz="2800" dirty="0" err="1" smtClean="0"/>
              <a:t>Mitigation</a:t>
            </a:r>
            <a:r>
              <a:rPr lang="it-IT" sz="2800" dirty="0" smtClean="0"/>
              <a:t> and Adaptation</a:t>
            </a:r>
          </a:p>
          <a:p>
            <a:pPr marL="457200" indent="-457200">
              <a:buFont typeface="+mj-lt"/>
              <a:buAutoNum type="arabicPeriod"/>
            </a:pPr>
            <a:r>
              <a:rPr lang="it-IT" sz="2800" dirty="0"/>
              <a:t>Policy </a:t>
            </a:r>
            <a:r>
              <a:rPr lang="it-IT" sz="2800" dirty="0" smtClean="0"/>
              <a:t>Instruments</a:t>
            </a:r>
          </a:p>
          <a:p>
            <a:pPr marL="457200" indent="-457200">
              <a:buFont typeface="+mj-lt"/>
              <a:buAutoNum type="arabicPeriod"/>
            </a:pPr>
            <a:r>
              <a:rPr lang="it-IT" sz="2800" dirty="0" smtClean="0"/>
              <a:t>Climate and Energy Policy</a:t>
            </a:r>
            <a:endParaRPr lang="it-IT" sz="2800"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a:t>
            </a:fld>
            <a:endParaRPr lang="en-US"/>
          </a:p>
        </p:txBody>
      </p:sp>
    </p:spTree>
    <p:extLst>
      <p:ext uri="{BB962C8B-B14F-4D97-AF65-F5344CB8AC3E}">
        <p14:creationId xmlns:p14="http://schemas.microsoft.com/office/powerpoint/2010/main" val="42174781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Policy Instruments</a:t>
            </a:r>
            <a:endParaRPr lang="it-IT" dirty="0"/>
          </a:p>
        </p:txBody>
      </p:sp>
      <p:sp>
        <p:nvSpPr>
          <p:cNvPr id="3" name="Content Placeholder 2"/>
          <p:cNvSpPr>
            <a:spLocks noGrp="1"/>
          </p:cNvSpPr>
          <p:nvPr>
            <p:ph idx="1"/>
          </p:nvPr>
        </p:nvSpPr>
        <p:spPr/>
        <p:txBody>
          <a:bodyPr/>
          <a:lstStyle/>
          <a:p>
            <a:r>
              <a:rPr lang="en-US" sz="2800" dirty="0" smtClean="0"/>
              <a:t>How to achieve climate action (mitigation)? </a:t>
            </a:r>
            <a:br>
              <a:rPr lang="en-US" sz="2800" dirty="0" smtClean="0"/>
            </a:br>
            <a:r>
              <a:rPr lang="en-US" sz="2800" dirty="0" smtClean="0"/>
              <a:t>(</a:t>
            </a:r>
            <a:r>
              <a:rPr lang="en-US" sz="2800" dirty="0" smtClean="0">
                <a:sym typeface="Wingdings" panose="05000000000000000000" pitchFamily="2" charset="2"/>
              </a:rPr>
              <a:t> externality issue)</a:t>
            </a:r>
            <a:endParaRPr lang="en-US" sz="2800" dirty="0" smtClean="0"/>
          </a:p>
          <a:p>
            <a:endParaRPr lang="en-US" dirty="0"/>
          </a:p>
          <a:p>
            <a:r>
              <a:rPr lang="en-US" sz="2800" dirty="0" smtClean="0"/>
              <a:t>Instruments</a:t>
            </a:r>
            <a:r>
              <a:rPr lang="en-US" dirty="0" smtClean="0"/>
              <a:t>:</a:t>
            </a:r>
          </a:p>
          <a:p>
            <a:pPr marL="457200" indent="-457200">
              <a:buFont typeface="+mj-lt"/>
              <a:buAutoNum type="arabicPeriod"/>
            </a:pPr>
            <a:r>
              <a:rPr lang="en-US" dirty="0" smtClean="0"/>
              <a:t>Command-and-Control</a:t>
            </a:r>
            <a:endParaRPr lang="en-US" dirty="0"/>
          </a:p>
          <a:p>
            <a:pPr marL="457200" indent="-457200">
              <a:buFont typeface="+mj-lt"/>
              <a:buAutoNum type="arabicPeriod"/>
            </a:pPr>
            <a:r>
              <a:rPr lang="en-US" dirty="0" smtClean="0"/>
              <a:t>Cap-and-trade system (market-based)</a:t>
            </a:r>
          </a:p>
          <a:p>
            <a:pPr marL="457200" indent="-457200">
              <a:buFont typeface="+mj-lt"/>
              <a:buAutoNum type="arabicPeriod"/>
            </a:pPr>
            <a:r>
              <a:rPr lang="en-US" dirty="0" smtClean="0"/>
              <a:t>Carbon tax (market-based)</a:t>
            </a:r>
            <a:endParaRPr lang="en-US" dirty="0"/>
          </a:p>
          <a:p>
            <a:pPr marL="457200" indent="-457200">
              <a:buFont typeface="+mj-lt"/>
              <a:buAutoNum type="arabicPeriod"/>
            </a:pPr>
            <a:r>
              <a:rPr lang="en-US" dirty="0" smtClean="0"/>
              <a:t>R&amp;D subsidies</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19</a:t>
            </a:fld>
            <a:endParaRPr lang="en-US"/>
          </a:p>
        </p:txBody>
      </p:sp>
    </p:spTree>
    <p:extLst>
      <p:ext uri="{BB962C8B-B14F-4D97-AF65-F5344CB8AC3E}">
        <p14:creationId xmlns:p14="http://schemas.microsoft.com/office/powerpoint/2010/main" val="417111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mph" presetSubtype="0" fill="hold" nodeType="clickEffect">
                                  <p:stCondLst>
                                    <p:cond delay="0"/>
                                  </p:stCondLst>
                                  <p:childTnLst>
                                    <p:animClr clrSpc="hsl" dir="cw">
                                      <p:cBhvr override="childStyle">
                                        <p:cTn id="6" dur="500" fill="hold"/>
                                        <p:tgtEl>
                                          <p:spTgt spid="3">
                                            <p:txEl>
                                              <p:pRg st="4" end="4"/>
                                            </p:txEl>
                                          </p:spTgt>
                                        </p:tgtEl>
                                        <p:attrNameLst>
                                          <p:attrName>style.color</p:attrName>
                                        </p:attrNameLst>
                                      </p:cBhvr>
                                      <p:by>
                                        <p:hsl h="0" s="12549" l="25098"/>
                                      </p:by>
                                    </p:animClr>
                                    <p:animClr clrSpc="hsl" dir="cw">
                                      <p:cBhvr>
                                        <p:cTn id="7" dur="500" fill="hold"/>
                                        <p:tgtEl>
                                          <p:spTgt spid="3">
                                            <p:txEl>
                                              <p:pRg st="4" end="4"/>
                                            </p:txEl>
                                          </p:spTgt>
                                        </p:tgtEl>
                                        <p:attrNameLst>
                                          <p:attrName>fillcolor</p:attrName>
                                        </p:attrNameLst>
                                      </p:cBhvr>
                                      <p:by>
                                        <p:hsl h="0" s="12549" l="25098"/>
                                      </p:by>
                                    </p:animClr>
                                    <p:animClr clrSpc="hsl" dir="cw">
                                      <p:cBhvr>
                                        <p:cTn id="8" dur="500" fill="hold"/>
                                        <p:tgtEl>
                                          <p:spTgt spid="3">
                                            <p:txEl>
                                              <p:pRg st="4" end="4"/>
                                            </p:txEl>
                                          </p:spTgt>
                                        </p:tgtEl>
                                        <p:attrNameLst>
                                          <p:attrName>stroke.color</p:attrName>
                                        </p:attrNameLst>
                                      </p:cBhvr>
                                      <p:by>
                                        <p:hsl h="0" s="12549" l="25098"/>
                                      </p:by>
                                    </p:animClr>
                                    <p:set>
                                      <p:cBhvr>
                                        <p:cTn id="9" dur="500" fill="hold"/>
                                        <p:tgtEl>
                                          <p:spTgt spid="3">
                                            <p:txEl>
                                              <p:pRg st="4" end="4"/>
                                            </p:txEl>
                                          </p:spTgt>
                                        </p:tgtEl>
                                        <p:attrNameLst>
                                          <p:attrName>fill.type</p:attrName>
                                        </p:attrNameLst>
                                      </p:cBhvr>
                                      <p:to>
                                        <p:strVal val="solid"/>
                                      </p:to>
                                    </p:set>
                                  </p:childTnLst>
                                </p:cTn>
                              </p:par>
                              <p:par>
                                <p:cTn id="10" presetID="30" presetClass="emph" presetSubtype="0" fill="hold" nodeType="withEffect">
                                  <p:stCondLst>
                                    <p:cond delay="0"/>
                                  </p:stCondLst>
                                  <p:childTnLst>
                                    <p:animClr clrSpc="hsl" dir="cw">
                                      <p:cBhvr override="childStyle">
                                        <p:cTn id="11" dur="500" fill="hold"/>
                                        <p:tgtEl>
                                          <p:spTgt spid="3">
                                            <p:txEl>
                                              <p:pRg st="5" end="5"/>
                                            </p:txEl>
                                          </p:spTgt>
                                        </p:tgtEl>
                                        <p:attrNameLst>
                                          <p:attrName>style.color</p:attrName>
                                        </p:attrNameLst>
                                      </p:cBhvr>
                                      <p:by>
                                        <p:hsl h="0" s="12549" l="25098"/>
                                      </p:by>
                                    </p:animClr>
                                    <p:animClr clrSpc="hsl" dir="cw">
                                      <p:cBhvr>
                                        <p:cTn id="12" dur="500" fill="hold"/>
                                        <p:tgtEl>
                                          <p:spTgt spid="3">
                                            <p:txEl>
                                              <p:pRg st="5" end="5"/>
                                            </p:txEl>
                                          </p:spTgt>
                                        </p:tgtEl>
                                        <p:attrNameLst>
                                          <p:attrName>fillcolor</p:attrName>
                                        </p:attrNameLst>
                                      </p:cBhvr>
                                      <p:by>
                                        <p:hsl h="0" s="12549" l="25098"/>
                                      </p:by>
                                    </p:animClr>
                                    <p:animClr clrSpc="hsl" dir="cw">
                                      <p:cBhvr>
                                        <p:cTn id="13" dur="500" fill="hold"/>
                                        <p:tgtEl>
                                          <p:spTgt spid="3">
                                            <p:txEl>
                                              <p:pRg st="5" end="5"/>
                                            </p:txEl>
                                          </p:spTgt>
                                        </p:tgtEl>
                                        <p:attrNameLst>
                                          <p:attrName>stroke.color</p:attrName>
                                        </p:attrNameLst>
                                      </p:cBhvr>
                                      <p:by>
                                        <p:hsl h="0" s="12549" l="25098"/>
                                      </p:by>
                                    </p:animClr>
                                    <p:set>
                                      <p:cBhvr>
                                        <p:cTn id="14" dur="500" fill="hold"/>
                                        <p:tgtEl>
                                          <p:spTgt spid="3">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Policy Instruments</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20</a:t>
            </a:fld>
            <a:endParaRPr lang="en-US"/>
          </a:p>
        </p:txBody>
      </p:sp>
      <p:sp>
        <p:nvSpPr>
          <p:cNvPr id="5" name="TextBox 4"/>
          <p:cNvSpPr txBox="1"/>
          <p:nvPr/>
        </p:nvSpPr>
        <p:spPr>
          <a:xfrm>
            <a:off x="272480" y="1255484"/>
            <a:ext cx="4752528" cy="5509200"/>
          </a:xfrm>
          <a:prstGeom prst="rect">
            <a:avLst/>
          </a:prstGeom>
          <a:noFill/>
        </p:spPr>
        <p:txBody>
          <a:bodyPr wrap="square" rtlCol="0">
            <a:spAutoFit/>
          </a:bodyPr>
          <a:lstStyle/>
          <a:p>
            <a:r>
              <a:rPr lang="it-IT" dirty="0">
                <a:solidFill>
                  <a:srgbClr val="FF8000"/>
                </a:solidFill>
                <a:latin typeface="+mn-lt"/>
                <a:ea typeface="+mn-ea"/>
                <a:cs typeface="+mn-cs"/>
              </a:rPr>
              <a:t>Cap-and-trade System</a:t>
            </a:r>
          </a:p>
          <a:p>
            <a:pPr marL="342900" indent="-342900">
              <a:buFont typeface="Arial" panose="020B0604020202020204" pitchFamily="34" charset="0"/>
              <a:buChar char="•"/>
            </a:pPr>
            <a:r>
              <a:rPr lang="en-US" sz="2000" b="0" dirty="0" smtClean="0">
                <a:solidFill>
                  <a:srgbClr val="002B52"/>
                </a:solidFill>
                <a:latin typeface="+mn-lt"/>
                <a:ea typeface="+mn-ea"/>
                <a:cs typeface="+mn-cs"/>
              </a:rPr>
              <a:t>A cap is defined, issuance of permits to emit up to the cap</a:t>
            </a:r>
          </a:p>
          <a:p>
            <a:pPr marL="342900" indent="-342900">
              <a:buFont typeface="Arial" panose="020B0604020202020204" pitchFamily="34" charset="0"/>
              <a:buChar char="•"/>
            </a:pPr>
            <a:r>
              <a:rPr lang="en-US" sz="2000" b="0" dirty="0" smtClean="0">
                <a:solidFill>
                  <a:srgbClr val="002B52"/>
                </a:solidFill>
                <a:latin typeface="+mn-lt"/>
                <a:ea typeface="+mn-ea"/>
                <a:cs typeface="+mn-cs"/>
              </a:rPr>
              <a:t>Polluters </a:t>
            </a:r>
            <a:r>
              <a:rPr lang="en-US" sz="2000" b="0" dirty="0">
                <a:solidFill>
                  <a:srgbClr val="002B52"/>
                </a:solidFill>
                <a:latin typeface="+mn-lt"/>
                <a:ea typeface="+mn-ea"/>
                <a:cs typeface="+mn-cs"/>
              </a:rPr>
              <a:t>are </a:t>
            </a:r>
            <a:r>
              <a:rPr lang="en-US" sz="2000" b="0" dirty="0" smtClean="0">
                <a:solidFill>
                  <a:srgbClr val="002B52"/>
                </a:solidFill>
                <a:latin typeface="+mn-lt"/>
                <a:ea typeface="+mn-ea"/>
                <a:cs typeface="+mn-cs"/>
              </a:rPr>
              <a:t>given/auctioned off </a:t>
            </a:r>
            <a:r>
              <a:rPr lang="en-US" sz="2000" b="0" dirty="0">
                <a:solidFill>
                  <a:srgbClr val="002B52"/>
                </a:solidFill>
                <a:latin typeface="+mn-lt"/>
                <a:ea typeface="+mn-ea"/>
                <a:cs typeface="+mn-cs"/>
              </a:rPr>
              <a:t>emission </a:t>
            </a:r>
            <a:r>
              <a:rPr lang="en-US" sz="2000" b="0" dirty="0" smtClean="0">
                <a:solidFill>
                  <a:srgbClr val="002B52"/>
                </a:solidFill>
                <a:latin typeface="+mn-lt"/>
                <a:ea typeface="+mn-ea"/>
                <a:cs typeface="+mn-cs"/>
              </a:rPr>
              <a:t>permits</a:t>
            </a:r>
            <a:endParaRPr lang="en-US" sz="2000" b="0" dirty="0">
              <a:solidFill>
                <a:srgbClr val="002B52"/>
              </a:solidFill>
              <a:latin typeface="+mn-lt"/>
              <a:ea typeface="+mn-ea"/>
              <a:cs typeface="+mn-cs"/>
            </a:endParaRPr>
          </a:p>
          <a:p>
            <a:pPr marL="342900" indent="-342900">
              <a:buFont typeface="Arial" panose="020B0604020202020204" pitchFamily="34" charset="0"/>
              <a:buChar char="•"/>
            </a:pPr>
            <a:r>
              <a:rPr lang="en-US" sz="2000" b="0" dirty="0">
                <a:solidFill>
                  <a:srgbClr val="002B52"/>
                </a:solidFill>
                <a:latin typeface="+mn-lt"/>
                <a:ea typeface="+mn-ea"/>
                <a:cs typeface="+mn-cs"/>
              </a:rPr>
              <a:t>To exceed </a:t>
            </a:r>
            <a:r>
              <a:rPr lang="en-US" sz="2000" b="0" dirty="0" smtClean="0">
                <a:solidFill>
                  <a:srgbClr val="002B52"/>
                </a:solidFill>
                <a:latin typeface="+mn-lt"/>
                <a:ea typeface="+mn-ea"/>
                <a:cs typeface="+mn-cs"/>
              </a:rPr>
              <a:t>emission limit, </a:t>
            </a:r>
            <a:r>
              <a:rPr lang="en-US" sz="2000" b="0" dirty="0">
                <a:solidFill>
                  <a:srgbClr val="002B52"/>
                </a:solidFill>
                <a:latin typeface="+mn-lt"/>
                <a:ea typeface="+mn-ea"/>
                <a:cs typeface="+mn-cs"/>
              </a:rPr>
              <a:t>a company may buy </a:t>
            </a:r>
            <a:r>
              <a:rPr lang="en-US" sz="2000" b="0" dirty="0" smtClean="0">
                <a:solidFill>
                  <a:srgbClr val="002B52"/>
                </a:solidFill>
                <a:latin typeface="+mn-lt"/>
                <a:ea typeface="+mn-ea"/>
                <a:cs typeface="+mn-cs"/>
              </a:rPr>
              <a:t>permits </a:t>
            </a:r>
            <a:r>
              <a:rPr lang="en-US" sz="2000" b="0" dirty="0">
                <a:solidFill>
                  <a:srgbClr val="002B52"/>
                </a:solidFill>
                <a:latin typeface="+mn-lt"/>
                <a:ea typeface="+mn-ea"/>
                <a:cs typeface="+mn-cs"/>
              </a:rPr>
              <a:t>from polluters that emit less than their </a:t>
            </a:r>
            <a:r>
              <a:rPr lang="en-US" sz="2000" b="0" dirty="0" smtClean="0">
                <a:solidFill>
                  <a:srgbClr val="002B52"/>
                </a:solidFill>
                <a:latin typeface="+mn-lt"/>
                <a:ea typeface="+mn-ea"/>
                <a:cs typeface="+mn-cs"/>
              </a:rPr>
              <a:t>permits</a:t>
            </a:r>
            <a:endParaRPr lang="en-US" sz="2000" b="0" dirty="0">
              <a:solidFill>
                <a:srgbClr val="002B52"/>
              </a:solidFill>
              <a:latin typeface="+mn-lt"/>
              <a:ea typeface="+mn-ea"/>
              <a:cs typeface="+mn-cs"/>
            </a:endParaRPr>
          </a:p>
          <a:p>
            <a:pPr marL="342900" indent="-342900">
              <a:buFont typeface="Arial" panose="020B0604020202020204" pitchFamily="34" charset="0"/>
              <a:buChar char="•"/>
            </a:pPr>
            <a:r>
              <a:rPr lang="en-US" sz="2000" b="0" dirty="0" smtClean="0">
                <a:solidFill>
                  <a:srgbClr val="002B52"/>
                </a:solidFill>
                <a:latin typeface="+mn-lt"/>
                <a:ea typeface="+mn-ea"/>
                <a:cs typeface="+mn-cs"/>
              </a:rPr>
              <a:t>Successful examples e.g. for SO</a:t>
            </a:r>
            <a:r>
              <a:rPr lang="it-IT" sz="2000" b="0" i="1" baseline="-25000" dirty="0" smtClean="0">
                <a:solidFill>
                  <a:srgbClr val="002B52"/>
                </a:solidFill>
              </a:rPr>
              <a:t>2</a:t>
            </a:r>
          </a:p>
          <a:p>
            <a:pPr marL="342900" indent="-342900">
              <a:buFont typeface="Arial" panose="020B0604020202020204" pitchFamily="34" charset="0"/>
              <a:buChar char="•"/>
            </a:pPr>
            <a:endParaRPr lang="it-IT" sz="2000" b="0" dirty="0">
              <a:solidFill>
                <a:srgbClr val="002B52"/>
              </a:solidFill>
              <a:latin typeface="+mn-lt"/>
              <a:ea typeface="+mn-ea"/>
              <a:cs typeface="+mn-cs"/>
            </a:endParaRPr>
          </a:p>
          <a:p>
            <a:pPr marL="342900" indent="-342900">
              <a:buFont typeface="Wingdings"/>
              <a:buChar char="è"/>
            </a:pPr>
            <a:r>
              <a:rPr lang="it-IT" dirty="0" err="1" smtClean="0">
                <a:solidFill>
                  <a:srgbClr val="002B52"/>
                </a:solidFill>
                <a:latin typeface="+mn-lt"/>
                <a:ea typeface="+mn-ea"/>
                <a:cs typeface="+mn-cs"/>
                <a:sym typeface="Wingdings" panose="05000000000000000000" pitchFamily="2" charset="2"/>
              </a:rPr>
              <a:t>Quantity</a:t>
            </a:r>
            <a:r>
              <a:rPr lang="it-IT" dirty="0" smtClean="0">
                <a:solidFill>
                  <a:srgbClr val="002B52"/>
                </a:solidFill>
                <a:latin typeface="+mn-lt"/>
                <a:ea typeface="+mn-ea"/>
                <a:cs typeface="+mn-cs"/>
                <a:sym typeface="Wingdings" panose="05000000000000000000" pitchFamily="2" charset="2"/>
              </a:rPr>
              <a:t> </a:t>
            </a:r>
            <a:r>
              <a:rPr lang="it-IT" dirty="0">
                <a:solidFill>
                  <a:srgbClr val="002B52"/>
                </a:solidFill>
                <a:latin typeface="+mn-lt"/>
                <a:ea typeface="+mn-ea"/>
                <a:cs typeface="+mn-cs"/>
                <a:sym typeface="Wingdings" panose="05000000000000000000" pitchFamily="2" charset="2"/>
              </a:rPr>
              <a:t>of </a:t>
            </a:r>
            <a:r>
              <a:rPr lang="it-IT" dirty="0" err="1" smtClean="0">
                <a:solidFill>
                  <a:srgbClr val="002B52"/>
                </a:solidFill>
                <a:latin typeface="+mn-lt"/>
                <a:ea typeface="+mn-ea"/>
                <a:cs typeface="+mn-cs"/>
                <a:sym typeface="Wingdings" panose="05000000000000000000" pitchFamily="2" charset="2"/>
              </a:rPr>
              <a:t>emissions</a:t>
            </a:r>
            <a:r>
              <a:rPr lang="it-IT" dirty="0" smtClean="0">
                <a:solidFill>
                  <a:srgbClr val="002B52"/>
                </a:solidFill>
                <a:latin typeface="+mn-lt"/>
                <a:ea typeface="+mn-ea"/>
                <a:cs typeface="+mn-cs"/>
                <a:sym typeface="Wingdings" panose="05000000000000000000" pitchFamily="2" charset="2"/>
              </a:rPr>
              <a:t> </a:t>
            </a:r>
            <a:r>
              <a:rPr lang="it-IT" dirty="0" err="1" smtClean="0">
                <a:solidFill>
                  <a:srgbClr val="002B52"/>
                </a:solidFill>
                <a:latin typeface="+mn-lt"/>
                <a:ea typeface="+mn-ea"/>
                <a:cs typeface="+mn-cs"/>
                <a:sym typeface="Wingdings" panose="05000000000000000000" pitchFamily="2" charset="2"/>
              </a:rPr>
              <a:t>fixed</a:t>
            </a:r>
            <a:endParaRPr lang="it-IT" dirty="0" smtClean="0">
              <a:solidFill>
                <a:srgbClr val="002B52"/>
              </a:solidFill>
              <a:latin typeface="+mn-lt"/>
              <a:ea typeface="+mn-ea"/>
              <a:cs typeface="+mn-cs"/>
              <a:sym typeface="Wingdings" panose="05000000000000000000" pitchFamily="2" charset="2"/>
            </a:endParaRPr>
          </a:p>
          <a:p>
            <a:pPr marL="342900" indent="-342900">
              <a:buFont typeface="Wingdings"/>
              <a:buChar char="è"/>
            </a:pPr>
            <a:endParaRPr lang="it-IT" dirty="0" smtClean="0">
              <a:solidFill>
                <a:srgbClr val="002B52"/>
              </a:solidFill>
              <a:latin typeface="+mn-lt"/>
              <a:ea typeface="+mn-ea"/>
              <a:cs typeface="+mn-cs"/>
              <a:sym typeface="Wingdings" panose="05000000000000000000" pitchFamily="2" charset="2"/>
            </a:endParaRPr>
          </a:p>
          <a:p>
            <a:pPr marL="342900" indent="-342900">
              <a:buFont typeface="Wingdings"/>
              <a:buChar char="è"/>
            </a:pPr>
            <a:r>
              <a:rPr lang="en-US" dirty="0">
                <a:solidFill>
                  <a:srgbClr val="002B52"/>
                </a:solidFill>
              </a:rPr>
              <a:t>Market price for </a:t>
            </a:r>
            <a:r>
              <a:rPr lang="en-US" dirty="0" smtClean="0">
                <a:solidFill>
                  <a:srgbClr val="002B52"/>
                </a:solidFill>
              </a:rPr>
              <a:t>emissions </a:t>
            </a:r>
            <a:r>
              <a:rPr lang="it-IT" sz="2800" i="1" dirty="0">
                <a:solidFill>
                  <a:srgbClr val="002B52"/>
                </a:solidFill>
              </a:rPr>
              <a:t>p</a:t>
            </a:r>
            <a:r>
              <a:rPr lang="it-IT" i="1" dirty="0">
                <a:solidFill>
                  <a:srgbClr val="002B52"/>
                </a:solidFill>
              </a:rPr>
              <a:t>$/tCO</a:t>
            </a:r>
            <a:r>
              <a:rPr lang="it-IT" i="1" baseline="-25000" dirty="0">
                <a:solidFill>
                  <a:srgbClr val="002B52"/>
                </a:solidFill>
              </a:rPr>
              <a:t>2 </a:t>
            </a:r>
          </a:p>
          <a:p>
            <a:pPr marL="342900" indent="-342900">
              <a:buFont typeface="Wingdings"/>
              <a:buChar char="è"/>
            </a:pPr>
            <a:endParaRPr lang="it-IT" dirty="0">
              <a:solidFill>
                <a:srgbClr val="002B52"/>
              </a:solidFill>
              <a:latin typeface="+mn-lt"/>
              <a:ea typeface="+mn-ea"/>
              <a:cs typeface="+mn-cs"/>
            </a:endParaRPr>
          </a:p>
          <a:p>
            <a:endParaRPr lang="it-IT" dirty="0"/>
          </a:p>
        </p:txBody>
      </p:sp>
      <p:sp>
        <p:nvSpPr>
          <p:cNvPr id="6" name="TextBox 5"/>
          <p:cNvSpPr txBox="1"/>
          <p:nvPr/>
        </p:nvSpPr>
        <p:spPr>
          <a:xfrm>
            <a:off x="5169024" y="1255374"/>
            <a:ext cx="4608512" cy="5386090"/>
          </a:xfrm>
          <a:prstGeom prst="rect">
            <a:avLst/>
          </a:prstGeom>
          <a:noFill/>
        </p:spPr>
        <p:txBody>
          <a:bodyPr wrap="square" rtlCol="0">
            <a:spAutoFit/>
          </a:bodyPr>
          <a:lstStyle/>
          <a:p>
            <a:r>
              <a:rPr lang="it-IT" dirty="0" smtClean="0">
                <a:solidFill>
                  <a:srgbClr val="FF8000"/>
                </a:solidFill>
                <a:latin typeface="+mn-lt"/>
                <a:ea typeface="+mn-ea"/>
                <a:cs typeface="+mn-cs"/>
              </a:rPr>
              <a:t>Carbon tax</a:t>
            </a:r>
            <a:endParaRPr lang="it-IT" dirty="0">
              <a:solidFill>
                <a:srgbClr val="FF8000"/>
              </a:solidFill>
              <a:latin typeface="+mn-lt"/>
              <a:ea typeface="+mn-ea"/>
              <a:cs typeface="+mn-cs"/>
            </a:endParaRPr>
          </a:p>
          <a:p>
            <a:pPr marL="342900" indent="-342900">
              <a:buFont typeface="Arial" panose="020B0604020202020204" pitchFamily="34" charset="0"/>
              <a:buChar char="•"/>
            </a:pPr>
            <a:r>
              <a:rPr lang="en-US" sz="2000" b="0" dirty="0" smtClean="0">
                <a:solidFill>
                  <a:srgbClr val="002B52"/>
                </a:solidFill>
                <a:latin typeface="+mn-lt"/>
                <a:ea typeface="+mn-ea"/>
                <a:cs typeface="+mn-cs"/>
              </a:rPr>
              <a:t>All Polluters </a:t>
            </a:r>
            <a:r>
              <a:rPr lang="it-IT" sz="2000" b="0" dirty="0" smtClean="0">
                <a:solidFill>
                  <a:srgbClr val="002B52"/>
                </a:solidFill>
                <a:latin typeface="+mn-lt"/>
                <a:ea typeface="+mn-ea"/>
                <a:cs typeface="+mn-cs"/>
              </a:rPr>
              <a:t>need to pay a fixed tax of </a:t>
            </a:r>
            <a:r>
              <a:rPr lang="it-IT" sz="2000" b="0" i="1" dirty="0" smtClean="0">
                <a:solidFill>
                  <a:srgbClr val="002B52"/>
                </a:solidFill>
                <a:latin typeface="+mn-lt"/>
                <a:ea typeface="+mn-ea"/>
                <a:cs typeface="+mn-cs"/>
              </a:rPr>
              <a:t>x$/tCO</a:t>
            </a:r>
            <a:r>
              <a:rPr lang="it-IT" sz="2000" b="0" i="1" baseline="-25000" dirty="0" smtClean="0">
                <a:solidFill>
                  <a:srgbClr val="002B52"/>
                </a:solidFill>
                <a:latin typeface="+mn-lt"/>
                <a:ea typeface="+mn-ea"/>
                <a:cs typeface="+mn-cs"/>
              </a:rPr>
              <a:t>2 </a:t>
            </a:r>
            <a:r>
              <a:rPr lang="it-IT" sz="2000" b="0" dirty="0">
                <a:solidFill>
                  <a:srgbClr val="002B52"/>
                </a:solidFill>
                <a:latin typeface="+mn-lt"/>
                <a:ea typeface="+mn-ea"/>
                <a:cs typeface="+mn-cs"/>
              </a:rPr>
              <a:t> per ton </a:t>
            </a:r>
            <a:r>
              <a:rPr lang="it-IT" sz="2000" b="0" dirty="0" smtClean="0">
                <a:solidFill>
                  <a:srgbClr val="002B52"/>
                </a:solidFill>
                <a:latin typeface="+mn-lt"/>
                <a:ea typeface="+mn-ea"/>
                <a:cs typeface="+mn-cs"/>
              </a:rPr>
              <a:t>emitted</a:t>
            </a:r>
          </a:p>
          <a:p>
            <a:pPr marL="342900" indent="-342900">
              <a:buFont typeface="Arial" panose="020B0604020202020204" pitchFamily="34" charset="0"/>
              <a:buChar char="•"/>
            </a:pPr>
            <a:r>
              <a:rPr lang="it-IT" sz="2000" b="0" dirty="0" smtClean="0">
                <a:solidFill>
                  <a:srgbClr val="002B52"/>
                </a:solidFill>
                <a:latin typeface="+mn-lt"/>
                <a:ea typeface="+mn-ea"/>
                <a:cs typeface="+mn-cs"/>
              </a:rPr>
              <a:t>Increases government revenues (double </a:t>
            </a:r>
            <a:r>
              <a:rPr lang="it-IT" sz="2000" b="0" dirty="0" err="1" smtClean="0">
                <a:solidFill>
                  <a:srgbClr val="002B52"/>
                </a:solidFill>
                <a:latin typeface="+mn-lt"/>
                <a:ea typeface="+mn-ea"/>
                <a:cs typeface="+mn-cs"/>
              </a:rPr>
              <a:t>dividend</a:t>
            </a:r>
            <a:r>
              <a:rPr lang="it-IT" sz="2000" b="0" dirty="0" smtClean="0">
                <a:solidFill>
                  <a:srgbClr val="002B52"/>
                </a:solidFill>
                <a:latin typeface="+mn-lt"/>
                <a:ea typeface="+mn-ea"/>
                <a:cs typeface="+mn-cs"/>
              </a:rPr>
              <a:t>, e.g., reduce </a:t>
            </a:r>
            <a:r>
              <a:rPr lang="it-IT" sz="2000" b="0" dirty="0" err="1" smtClean="0">
                <a:solidFill>
                  <a:srgbClr val="002B52"/>
                </a:solidFill>
                <a:latin typeface="+mn-lt"/>
                <a:ea typeface="+mn-ea"/>
                <a:cs typeface="+mn-cs"/>
              </a:rPr>
              <a:t>labour</a:t>
            </a:r>
            <a:r>
              <a:rPr lang="it-IT" sz="2000" b="0" dirty="0" smtClean="0">
                <a:solidFill>
                  <a:srgbClr val="002B52"/>
                </a:solidFill>
                <a:latin typeface="+mn-lt"/>
                <a:ea typeface="+mn-ea"/>
                <a:cs typeface="+mn-cs"/>
              </a:rPr>
              <a:t> </a:t>
            </a:r>
            <a:r>
              <a:rPr lang="it-IT" sz="2000" b="0" dirty="0" err="1" smtClean="0">
                <a:solidFill>
                  <a:srgbClr val="002B52"/>
                </a:solidFill>
                <a:latin typeface="+mn-lt"/>
                <a:ea typeface="+mn-ea"/>
                <a:cs typeface="+mn-cs"/>
              </a:rPr>
              <a:t>taxes</a:t>
            </a:r>
            <a:r>
              <a:rPr lang="it-IT" sz="2000" b="0" dirty="0" smtClean="0">
                <a:solidFill>
                  <a:srgbClr val="002B52"/>
                </a:solidFill>
                <a:latin typeface="+mn-lt"/>
                <a:ea typeface="+mn-ea"/>
                <a:cs typeface="+mn-cs"/>
              </a:rPr>
              <a:t>)</a:t>
            </a:r>
          </a:p>
          <a:p>
            <a:pPr marL="342900" indent="-342900">
              <a:buFont typeface="Arial" panose="020B0604020202020204" pitchFamily="34" charset="0"/>
              <a:buChar char="•"/>
            </a:pPr>
            <a:r>
              <a:rPr lang="it-IT" sz="2000" b="0" dirty="0" err="1" smtClean="0">
                <a:solidFill>
                  <a:srgbClr val="002B52"/>
                </a:solidFill>
                <a:latin typeface="+mn-lt"/>
                <a:ea typeface="+mn-ea"/>
                <a:cs typeface="+mn-cs"/>
              </a:rPr>
              <a:t>Should</a:t>
            </a:r>
            <a:r>
              <a:rPr lang="it-IT" sz="2000" b="0" dirty="0" smtClean="0">
                <a:solidFill>
                  <a:srgbClr val="002B52"/>
                </a:solidFill>
                <a:latin typeface="+mn-lt"/>
                <a:ea typeface="+mn-ea"/>
                <a:cs typeface="+mn-cs"/>
              </a:rPr>
              <a:t> </a:t>
            </a:r>
            <a:r>
              <a:rPr lang="it-IT" sz="2000" b="0" dirty="0" err="1" smtClean="0">
                <a:solidFill>
                  <a:srgbClr val="002B52"/>
                </a:solidFill>
                <a:latin typeface="+mn-lt"/>
                <a:ea typeface="+mn-ea"/>
                <a:cs typeface="+mn-cs"/>
              </a:rPr>
              <a:t>apply</a:t>
            </a:r>
            <a:r>
              <a:rPr lang="it-IT" sz="2000" b="0" dirty="0" smtClean="0">
                <a:solidFill>
                  <a:srgbClr val="002B52"/>
                </a:solidFill>
                <a:latin typeface="+mn-lt"/>
                <a:ea typeface="+mn-ea"/>
                <a:cs typeface="+mn-cs"/>
              </a:rPr>
              <a:t> to </a:t>
            </a:r>
            <a:r>
              <a:rPr lang="it-IT" sz="2000" b="0" dirty="0" err="1" smtClean="0">
                <a:solidFill>
                  <a:srgbClr val="002B52"/>
                </a:solidFill>
                <a:latin typeface="+mn-lt"/>
                <a:ea typeface="+mn-ea"/>
                <a:cs typeface="+mn-cs"/>
              </a:rPr>
              <a:t>all</a:t>
            </a:r>
            <a:r>
              <a:rPr lang="it-IT" sz="2000" b="0" dirty="0" smtClean="0">
                <a:solidFill>
                  <a:srgbClr val="002B52"/>
                </a:solidFill>
                <a:latin typeface="+mn-lt"/>
                <a:ea typeface="+mn-ea"/>
                <a:cs typeface="+mn-cs"/>
              </a:rPr>
              <a:t> </a:t>
            </a:r>
            <a:r>
              <a:rPr lang="it-IT" sz="2000" b="0" dirty="0" err="1" smtClean="0">
                <a:solidFill>
                  <a:srgbClr val="002B52"/>
                </a:solidFill>
                <a:latin typeface="+mn-lt"/>
                <a:ea typeface="+mn-ea"/>
                <a:cs typeface="+mn-cs"/>
              </a:rPr>
              <a:t>sources</a:t>
            </a:r>
            <a:r>
              <a:rPr lang="it-IT" sz="2000" b="0" dirty="0" smtClean="0">
                <a:solidFill>
                  <a:srgbClr val="002B52"/>
                </a:solidFill>
                <a:latin typeface="+mn-lt"/>
                <a:ea typeface="+mn-ea"/>
                <a:cs typeface="+mn-cs"/>
              </a:rPr>
              <a:t> of </a:t>
            </a:r>
            <a:r>
              <a:rPr lang="it-IT" sz="2000" b="0" dirty="0" err="1" smtClean="0">
                <a:solidFill>
                  <a:srgbClr val="002B52"/>
                </a:solidFill>
                <a:latin typeface="+mn-lt"/>
                <a:ea typeface="+mn-ea"/>
                <a:cs typeface="+mn-cs"/>
              </a:rPr>
              <a:t>emissions</a:t>
            </a:r>
            <a:endParaRPr lang="it-IT" sz="2000" b="0" dirty="0">
              <a:solidFill>
                <a:srgbClr val="002B52"/>
              </a:solidFill>
              <a:latin typeface="+mn-lt"/>
              <a:ea typeface="+mn-ea"/>
              <a:cs typeface="+mn-cs"/>
            </a:endParaRPr>
          </a:p>
          <a:p>
            <a:pPr marL="342900" indent="-342900">
              <a:buFont typeface="Arial" panose="020B0604020202020204" pitchFamily="34" charset="0"/>
              <a:buChar char="•"/>
            </a:pPr>
            <a:endParaRPr lang="it-IT" sz="2000" b="0" dirty="0">
              <a:solidFill>
                <a:srgbClr val="002B52"/>
              </a:solidFill>
              <a:latin typeface="+mn-lt"/>
              <a:ea typeface="+mn-ea"/>
              <a:cs typeface="+mn-cs"/>
            </a:endParaRPr>
          </a:p>
          <a:p>
            <a:pPr marL="342900" indent="-342900">
              <a:buFont typeface="Arial" panose="020B0604020202020204" pitchFamily="34" charset="0"/>
              <a:buChar char="•"/>
            </a:pPr>
            <a:endParaRPr lang="it-IT" sz="2000" b="0" dirty="0">
              <a:solidFill>
                <a:srgbClr val="002B52"/>
              </a:solidFill>
              <a:latin typeface="+mn-lt"/>
              <a:ea typeface="+mn-ea"/>
              <a:cs typeface="+mn-cs"/>
            </a:endParaRPr>
          </a:p>
          <a:p>
            <a:pPr marL="342900" indent="-342900">
              <a:buFont typeface="Wingdings"/>
              <a:buChar char="è"/>
            </a:pPr>
            <a:r>
              <a:rPr lang="it-IT" dirty="0" smtClean="0">
                <a:solidFill>
                  <a:srgbClr val="002B52"/>
                </a:solidFill>
                <a:sym typeface="Wingdings" panose="05000000000000000000" pitchFamily="2" charset="2"/>
              </a:rPr>
              <a:t>Price of </a:t>
            </a:r>
            <a:r>
              <a:rPr lang="it-IT" dirty="0" err="1" smtClean="0">
                <a:solidFill>
                  <a:srgbClr val="002B52"/>
                </a:solidFill>
                <a:sym typeface="Wingdings" panose="05000000000000000000" pitchFamily="2" charset="2"/>
              </a:rPr>
              <a:t>emissions</a:t>
            </a:r>
            <a:r>
              <a:rPr lang="it-IT" dirty="0" smtClean="0">
                <a:solidFill>
                  <a:srgbClr val="002B52"/>
                </a:solidFill>
                <a:sym typeface="Wingdings" panose="05000000000000000000" pitchFamily="2" charset="2"/>
              </a:rPr>
              <a:t> </a:t>
            </a:r>
            <a:r>
              <a:rPr lang="it-IT" dirty="0" err="1" smtClean="0">
                <a:solidFill>
                  <a:srgbClr val="002B52"/>
                </a:solidFill>
                <a:sym typeface="Wingdings" panose="05000000000000000000" pitchFamily="2" charset="2"/>
              </a:rPr>
              <a:t>fixed</a:t>
            </a:r>
            <a:r>
              <a:rPr lang="it-IT" dirty="0" smtClean="0">
                <a:solidFill>
                  <a:srgbClr val="002B52"/>
                </a:solidFill>
                <a:sym typeface="Wingdings" panose="05000000000000000000" pitchFamily="2" charset="2"/>
              </a:rPr>
              <a:t> </a:t>
            </a:r>
            <a:r>
              <a:rPr lang="it-IT" dirty="0" err="1" smtClean="0">
                <a:solidFill>
                  <a:srgbClr val="002B52"/>
                </a:solidFill>
                <a:sym typeface="Wingdings" panose="05000000000000000000" pitchFamily="2" charset="2"/>
              </a:rPr>
              <a:t>at</a:t>
            </a:r>
            <a:r>
              <a:rPr lang="it-IT" dirty="0" smtClean="0">
                <a:solidFill>
                  <a:srgbClr val="002B52"/>
                </a:solidFill>
                <a:sym typeface="Wingdings" panose="05000000000000000000" pitchFamily="2" charset="2"/>
              </a:rPr>
              <a:t> </a:t>
            </a:r>
            <a:r>
              <a:rPr lang="it-IT" i="1" dirty="0">
                <a:solidFill>
                  <a:srgbClr val="002B52"/>
                </a:solidFill>
              </a:rPr>
              <a:t>x$/tCO</a:t>
            </a:r>
            <a:r>
              <a:rPr lang="it-IT" i="1" baseline="-25000" dirty="0">
                <a:solidFill>
                  <a:srgbClr val="002B52"/>
                </a:solidFill>
              </a:rPr>
              <a:t>2</a:t>
            </a:r>
            <a:r>
              <a:rPr lang="it-IT" dirty="0" smtClean="0">
                <a:solidFill>
                  <a:srgbClr val="002B52"/>
                </a:solidFill>
                <a:sym typeface="Wingdings" panose="05000000000000000000" pitchFamily="2" charset="2"/>
              </a:rPr>
              <a:t>  </a:t>
            </a:r>
            <a:endParaRPr lang="it-IT" dirty="0">
              <a:solidFill>
                <a:srgbClr val="002B52"/>
              </a:solidFill>
              <a:sym typeface="Wingdings" panose="05000000000000000000" pitchFamily="2" charset="2"/>
            </a:endParaRPr>
          </a:p>
          <a:p>
            <a:pPr marL="342900" indent="-342900">
              <a:buFont typeface="Wingdings"/>
              <a:buChar char="è"/>
            </a:pPr>
            <a:r>
              <a:rPr lang="it-IT" dirty="0" err="1" smtClean="0">
                <a:solidFill>
                  <a:srgbClr val="002B52"/>
                </a:solidFill>
                <a:sym typeface="Wingdings" panose="05000000000000000000" pitchFamily="2" charset="2"/>
              </a:rPr>
              <a:t>Quantity</a:t>
            </a:r>
            <a:r>
              <a:rPr lang="it-IT" dirty="0" smtClean="0">
                <a:solidFill>
                  <a:srgbClr val="002B52"/>
                </a:solidFill>
                <a:sym typeface="Wingdings" panose="05000000000000000000" pitchFamily="2" charset="2"/>
              </a:rPr>
              <a:t> </a:t>
            </a:r>
            <a:r>
              <a:rPr lang="it-IT" dirty="0" err="1" smtClean="0">
                <a:solidFill>
                  <a:srgbClr val="002B52"/>
                </a:solidFill>
                <a:sym typeface="Wingdings" panose="05000000000000000000" pitchFamily="2" charset="2"/>
              </a:rPr>
              <a:t>depends</a:t>
            </a:r>
            <a:r>
              <a:rPr lang="it-IT" dirty="0" smtClean="0">
                <a:solidFill>
                  <a:srgbClr val="002B52"/>
                </a:solidFill>
                <a:sym typeface="Wingdings" panose="05000000000000000000" pitchFamily="2" charset="2"/>
              </a:rPr>
              <a:t> on re-</a:t>
            </a:r>
            <a:r>
              <a:rPr lang="it-IT" dirty="0" err="1" smtClean="0">
                <a:solidFill>
                  <a:srgbClr val="002B52"/>
                </a:solidFill>
                <a:sym typeface="Wingdings" panose="05000000000000000000" pitchFamily="2" charset="2"/>
              </a:rPr>
              <a:t>action</a:t>
            </a:r>
            <a:r>
              <a:rPr lang="it-IT" dirty="0" smtClean="0">
                <a:solidFill>
                  <a:srgbClr val="002B52"/>
                </a:solidFill>
                <a:sym typeface="Wingdings" panose="05000000000000000000" pitchFamily="2" charset="2"/>
              </a:rPr>
              <a:t> of </a:t>
            </a:r>
            <a:r>
              <a:rPr lang="it-IT" dirty="0" err="1" smtClean="0">
                <a:solidFill>
                  <a:srgbClr val="002B52"/>
                </a:solidFill>
                <a:sym typeface="Wingdings" panose="05000000000000000000" pitchFamily="2" charset="2"/>
              </a:rPr>
              <a:t>firms</a:t>
            </a:r>
            <a:r>
              <a:rPr lang="it-IT" dirty="0" smtClean="0">
                <a:solidFill>
                  <a:srgbClr val="002B52"/>
                </a:solidFill>
                <a:sym typeface="Wingdings" panose="05000000000000000000" pitchFamily="2" charset="2"/>
              </a:rPr>
              <a:t>/consumers</a:t>
            </a:r>
            <a:br>
              <a:rPr lang="it-IT" dirty="0" smtClean="0">
                <a:solidFill>
                  <a:srgbClr val="002B52"/>
                </a:solidFill>
                <a:sym typeface="Wingdings" panose="05000000000000000000" pitchFamily="2" charset="2"/>
              </a:rPr>
            </a:br>
            <a:endParaRPr lang="it-IT" dirty="0">
              <a:solidFill>
                <a:srgbClr val="002B52"/>
              </a:solidFill>
            </a:endParaRPr>
          </a:p>
          <a:p>
            <a:endParaRPr lang="it-IT" sz="2000" b="0" dirty="0">
              <a:solidFill>
                <a:srgbClr val="002B52"/>
              </a:solidFill>
              <a:latin typeface="+mn-lt"/>
              <a:ea typeface="+mn-ea"/>
              <a:cs typeface="+mn-cs"/>
            </a:endParaRPr>
          </a:p>
        </p:txBody>
      </p:sp>
    </p:spTree>
    <p:extLst>
      <p:ext uri="{BB962C8B-B14F-4D97-AF65-F5344CB8AC3E}">
        <p14:creationId xmlns:p14="http://schemas.microsoft.com/office/powerpoint/2010/main" val="326428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Policy Instruments</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21</a:t>
            </a:fld>
            <a:endParaRPr lang="en-US"/>
          </a:p>
        </p:txBody>
      </p:sp>
      <p:sp>
        <p:nvSpPr>
          <p:cNvPr id="5" name="Content Placeholder 2"/>
          <p:cNvSpPr>
            <a:spLocks noGrp="1"/>
          </p:cNvSpPr>
          <p:nvPr>
            <p:ph idx="1"/>
          </p:nvPr>
        </p:nvSpPr>
        <p:spPr/>
        <p:txBody>
          <a:bodyPr/>
          <a:lstStyle/>
          <a:p>
            <a:r>
              <a:rPr lang="en-US" sz="3200" dirty="0" smtClean="0"/>
              <a:t>Market based instruments</a:t>
            </a:r>
            <a:endParaRPr lang="en-US" sz="3200" dirty="0" smtClean="0">
              <a:sym typeface="Wingdings" panose="05000000000000000000" pitchFamily="2" charset="2"/>
            </a:endParaRPr>
          </a:p>
          <a:p>
            <a:pPr>
              <a:buFont typeface="Wingdings" panose="05000000000000000000" pitchFamily="2" charset="2"/>
              <a:buChar char="§"/>
            </a:pPr>
            <a:r>
              <a:rPr lang="en-US" dirty="0" smtClean="0">
                <a:sym typeface="Wingdings" panose="05000000000000000000" pitchFamily="2" charset="2"/>
              </a:rPr>
              <a:t>cost-effective </a:t>
            </a:r>
          </a:p>
          <a:p>
            <a:pPr>
              <a:buFont typeface="Wingdings" panose="05000000000000000000" pitchFamily="2" charset="2"/>
              <a:buChar char="§"/>
            </a:pPr>
            <a:r>
              <a:rPr lang="en-US" dirty="0" smtClean="0">
                <a:sym typeface="Wingdings" panose="05000000000000000000" pitchFamily="2" charset="2"/>
              </a:rPr>
              <a:t>«prices» CO</a:t>
            </a:r>
            <a:r>
              <a:rPr lang="en-US" i="1" baseline="-25000" dirty="0" smtClean="0"/>
              <a:t>2</a:t>
            </a:r>
            <a:r>
              <a:rPr lang="en-US" dirty="0" smtClean="0">
                <a:sym typeface="Wingdings" panose="05000000000000000000" pitchFamily="2" charset="2"/>
              </a:rPr>
              <a:t> emissions adequately </a:t>
            </a:r>
            <a:br>
              <a:rPr lang="en-US" dirty="0" smtClean="0">
                <a:sym typeface="Wingdings" panose="05000000000000000000" pitchFamily="2" charset="2"/>
              </a:rPr>
            </a:br>
            <a:r>
              <a:rPr lang="en-US" dirty="0" smtClean="0">
                <a:sym typeface="Wingdings" panose="05000000000000000000" pitchFamily="2" charset="2"/>
              </a:rPr>
              <a:t>(equalizes marginal costs of abatement)</a:t>
            </a:r>
          </a:p>
          <a:p>
            <a:pPr>
              <a:buFont typeface="Wingdings" panose="05000000000000000000" pitchFamily="2" charset="2"/>
              <a:buChar char="§"/>
            </a:pPr>
            <a:r>
              <a:rPr lang="en-US" dirty="0" smtClean="0">
                <a:sym typeface="Wingdings" panose="05000000000000000000" pitchFamily="2" charset="2"/>
              </a:rPr>
              <a:t>firms and households will internalize the externality </a:t>
            </a:r>
          </a:p>
          <a:p>
            <a:pPr marL="0" indent="0"/>
            <a:endParaRPr lang="en-US" dirty="0" smtClean="0">
              <a:sym typeface="Wingdings" panose="05000000000000000000" pitchFamily="2" charset="2"/>
            </a:endParaRPr>
          </a:p>
          <a:p>
            <a:pPr marL="0" indent="0"/>
            <a:r>
              <a:rPr lang="en-US" sz="3200" dirty="0" smtClean="0">
                <a:sym typeface="Wingdings" panose="05000000000000000000" pitchFamily="2" charset="2"/>
              </a:rPr>
              <a:t>What should be the right permit price / carbon tax?</a:t>
            </a:r>
          </a:p>
          <a:p>
            <a:pPr marL="0" indent="0"/>
            <a:r>
              <a:rPr lang="en-US" dirty="0" smtClean="0">
                <a:sym typeface="Wingdings" panose="05000000000000000000" pitchFamily="2" charset="2"/>
              </a:rPr>
              <a:t>	Equal to the Social Cost of Carbon (SCC) </a:t>
            </a:r>
            <a:br>
              <a:rPr lang="en-US" dirty="0" smtClean="0">
                <a:sym typeface="Wingdings" panose="05000000000000000000" pitchFamily="2" charset="2"/>
              </a:rPr>
            </a:br>
            <a:r>
              <a:rPr lang="en-US" dirty="0" smtClean="0">
                <a:sym typeface="Wingdings" panose="05000000000000000000" pitchFamily="2" charset="2"/>
              </a:rPr>
              <a:t>	(~10-85$/tCO</a:t>
            </a:r>
            <a:r>
              <a:rPr lang="en-US" i="1" baseline="-25000" dirty="0" smtClean="0"/>
              <a:t>2</a:t>
            </a:r>
            <a:r>
              <a:rPr lang="en-US" dirty="0" smtClean="0">
                <a:sym typeface="Wingdings" panose="05000000000000000000" pitchFamily="2" charset="2"/>
              </a:rPr>
              <a:t>e, see before)</a:t>
            </a:r>
            <a:endParaRPr lang="en-US" dirty="0" smtClean="0"/>
          </a:p>
          <a:p>
            <a:endParaRPr lang="en-US" dirty="0" smtClean="0"/>
          </a:p>
          <a:p>
            <a:endParaRPr lang="en-US" dirty="0"/>
          </a:p>
        </p:txBody>
      </p:sp>
    </p:spTree>
    <p:extLst>
      <p:ext uri="{BB962C8B-B14F-4D97-AF65-F5344CB8AC3E}">
        <p14:creationId xmlns:p14="http://schemas.microsoft.com/office/powerpoint/2010/main" val="2226179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Policy Instruments – Examples of </a:t>
            </a:r>
            <a:r>
              <a:rPr lang="it-IT" dirty="0" smtClean="0"/>
              <a:t>Carbon Taxes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22</a:t>
            </a:fld>
            <a:endParaRPr lang="en-US"/>
          </a:p>
        </p:txBody>
      </p:sp>
      <p:pic>
        <p:nvPicPr>
          <p:cNvPr id="5122"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64150" y="691972"/>
            <a:ext cx="7630562" cy="58146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3800872" y="6461125"/>
            <a:ext cx="4181594" cy="369332"/>
          </a:xfrm>
          <a:prstGeom prst="rect">
            <a:avLst/>
          </a:prstGeom>
          <a:noFill/>
        </p:spPr>
        <p:txBody>
          <a:bodyPr wrap="none" rtlCol="0">
            <a:spAutoFit/>
          </a:bodyPr>
          <a:lstStyle/>
          <a:p>
            <a:r>
              <a:rPr lang="it-IT" sz="1800" dirty="0" smtClean="0"/>
              <a:t>Source: The World Bank (2013, p.82)</a:t>
            </a:r>
            <a:endParaRPr lang="it-IT" sz="1800" dirty="0"/>
          </a:p>
        </p:txBody>
      </p:sp>
    </p:spTree>
    <p:extLst>
      <p:ext uri="{BB962C8B-B14F-4D97-AF65-F5344CB8AC3E}">
        <p14:creationId xmlns:p14="http://schemas.microsoft.com/office/powerpoint/2010/main" val="23970866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Policy </a:t>
            </a:r>
            <a:r>
              <a:rPr lang="it-IT" dirty="0" smtClean="0"/>
              <a:t>Instruments – Examples of Emission Trading Schemes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23</a:t>
            </a:fld>
            <a:endParaRPr lang="en-US"/>
          </a:p>
        </p:txBody>
      </p:sp>
      <p:pic>
        <p:nvPicPr>
          <p:cNvPr id="3074" name="Picture 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6576" y="831991"/>
            <a:ext cx="7260282" cy="5045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897216" y="5085184"/>
            <a:ext cx="2668359" cy="369332"/>
          </a:xfrm>
          <a:prstGeom prst="rect">
            <a:avLst/>
          </a:prstGeom>
          <a:noFill/>
        </p:spPr>
        <p:txBody>
          <a:bodyPr wrap="none" rtlCol="0">
            <a:spAutoFit/>
          </a:bodyPr>
          <a:lstStyle/>
          <a:p>
            <a:r>
              <a:rPr lang="it-IT" sz="1800" dirty="0" smtClean="0"/>
              <a:t>The World Bank (2013)</a:t>
            </a:r>
            <a:endParaRPr lang="it-IT" sz="1800" dirty="0"/>
          </a:p>
        </p:txBody>
      </p:sp>
      <p:sp>
        <p:nvSpPr>
          <p:cNvPr id="6" name="TextBox 5"/>
          <p:cNvSpPr txBox="1"/>
          <p:nvPr/>
        </p:nvSpPr>
        <p:spPr>
          <a:xfrm>
            <a:off x="1352600" y="6001645"/>
            <a:ext cx="6575839" cy="461665"/>
          </a:xfrm>
          <a:prstGeom prst="rect">
            <a:avLst/>
          </a:prstGeom>
          <a:noFill/>
        </p:spPr>
        <p:txBody>
          <a:bodyPr wrap="none" rtlCol="0">
            <a:spAutoFit/>
          </a:bodyPr>
          <a:lstStyle/>
          <a:p>
            <a:r>
              <a:rPr lang="it-IT" dirty="0" smtClean="0"/>
              <a:t>cover around 20% of global GHG emissions</a:t>
            </a:r>
            <a:endParaRPr lang="it-IT" dirty="0"/>
          </a:p>
        </p:txBody>
      </p:sp>
    </p:spTree>
    <p:extLst>
      <p:ext uri="{BB962C8B-B14F-4D97-AF65-F5344CB8AC3E}">
        <p14:creationId xmlns:p14="http://schemas.microsoft.com/office/powerpoint/2010/main" val="1155545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Policy Instruments – The EU ETS</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24</a:t>
            </a:fld>
            <a:endParaRPr lang="en-US"/>
          </a:p>
        </p:txBody>
      </p:sp>
      <p:sp>
        <p:nvSpPr>
          <p:cNvPr id="5" name="Content Placeholder 4"/>
          <p:cNvSpPr>
            <a:spLocks noGrp="1"/>
          </p:cNvSpPr>
          <p:nvPr>
            <p:ph idx="1"/>
          </p:nvPr>
        </p:nvSpPr>
        <p:spPr>
          <a:xfrm>
            <a:off x="1235075" y="1196975"/>
            <a:ext cx="7390333" cy="4525963"/>
          </a:xfrm>
        </p:spPr>
        <p:txBody>
          <a:bodyPr/>
          <a:lstStyle/>
          <a:p>
            <a:r>
              <a:rPr lang="en-US" b="1" dirty="0"/>
              <a:t>EU ETS: </a:t>
            </a:r>
            <a:endParaRPr lang="en-US" b="1" dirty="0" smtClean="0"/>
          </a:p>
          <a:p>
            <a:endParaRPr lang="en-US" b="1" dirty="0"/>
          </a:p>
          <a:p>
            <a:pPr>
              <a:buFont typeface="Arial" panose="020B0604020202020204" pitchFamily="34" charset="0"/>
              <a:buChar char="•"/>
            </a:pPr>
            <a:r>
              <a:rPr lang="en-US" dirty="0"/>
              <a:t>Covers more than 11,000 installations </a:t>
            </a:r>
            <a:r>
              <a:rPr lang="en-US" dirty="0" smtClean="0"/>
              <a:t/>
            </a:r>
            <a:br>
              <a:rPr lang="en-US" dirty="0" smtClean="0"/>
            </a:br>
            <a:r>
              <a:rPr lang="en-US" dirty="0" smtClean="0"/>
              <a:t>in 31 </a:t>
            </a:r>
            <a:r>
              <a:rPr lang="en-US" dirty="0"/>
              <a:t>countries </a:t>
            </a:r>
            <a:r>
              <a:rPr lang="en-US" dirty="0" smtClean="0"/>
              <a:t>(~45</a:t>
            </a:r>
            <a:r>
              <a:rPr lang="en-US" dirty="0"/>
              <a:t>% of the EU’s </a:t>
            </a:r>
            <a:r>
              <a:rPr lang="en-US" dirty="0" smtClean="0"/>
              <a:t/>
            </a:r>
            <a:br>
              <a:rPr lang="en-US" dirty="0" smtClean="0"/>
            </a:br>
            <a:r>
              <a:rPr lang="en-US" dirty="0" smtClean="0"/>
              <a:t>greenhouse </a:t>
            </a:r>
            <a:r>
              <a:rPr lang="en-US" dirty="0"/>
              <a:t>gas emissions)</a:t>
            </a:r>
          </a:p>
          <a:p>
            <a:pPr>
              <a:buFont typeface="Arial" panose="020B0604020202020204" pitchFamily="34" charset="0"/>
              <a:buChar char="•"/>
            </a:pPr>
            <a:r>
              <a:rPr lang="en-US" dirty="0"/>
              <a:t>Sectors: power and heat </a:t>
            </a:r>
            <a:r>
              <a:rPr lang="en-US" dirty="0" smtClean="0"/>
              <a:t>generation, </a:t>
            </a:r>
            <a:r>
              <a:rPr lang="en-US" dirty="0"/>
              <a:t>energy-intensive industries, civil </a:t>
            </a:r>
            <a:r>
              <a:rPr lang="en-US" dirty="0" smtClean="0"/>
              <a:t>aviation</a:t>
            </a:r>
            <a:endParaRPr lang="en-US" i="1" dirty="0"/>
          </a:p>
          <a:p>
            <a:pPr>
              <a:buFont typeface="Arial" panose="020B0604020202020204" pitchFamily="34" charset="0"/>
              <a:buChar char="•"/>
            </a:pPr>
            <a:r>
              <a:rPr lang="en-US" dirty="0" smtClean="0"/>
              <a:t>Launched in 2005, various phases</a:t>
            </a:r>
          </a:p>
          <a:p>
            <a:pPr>
              <a:buFont typeface="Arial" panose="020B0604020202020204" pitchFamily="34" charset="0"/>
              <a:buChar char="•"/>
            </a:pPr>
            <a:r>
              <a:rPr lang="en-US" dirty="0"/>
              <a:t>Cap was set to </a:t>
            </a:r>
            <a:r>
              <a:rPr lang="en-US" dirty="0" smtClean="0"/>
              <a:t>for </a:t>
            </a:r>
            <a:r>
              <a:rPr lang="en-US" dirty="0"/>
              <a:t>2020 </a:t>
            </a:r>
            <a:r>
              <a:rPr lang="en-US" dirty="0" smtClean="0"/>
              <a:t>to reach a </a:t>
            </a:r>
            <a:r>
              <a:rPr lang="en-US" dirty="0"/>
              <a:t>21% reduction of greenhouse </a:t>
            </a:r>
            <a:r>
              <a:rPr lang="en-US" dirty="0" smtClean="0"/>
              <a:t>gas emissions (EU Kyoto target) compared to 1990</a:t>
            </a:r>
            <a:endParaRPr lang="it-IT" dirty="0"/>
          </a:p>
        </p:txBody>
      </p:sp>
      <p:pic>
        <p:nvPicPr>
          <p:cNvPr id="6" name="Picture 2" descr="Heavy industry si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1740" y="1412776"/>
            <a:ext cx="2632006" cy="1727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8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Policy Instruments – The EU ETS</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25</a:t>
            </a:fld>
            <a:endParaRPr lang="en-US"/>
          </a:p>
        </p:txBody>
      </p:sp>
      <p:pic>
        <p:nvPicPr>
          <p:cNvPr id="5" name="Picture 2" descr="https://www.chinadialogue.net/UserFiles/Image/YongdingRiver/carbon_emission_en_5.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513" y="858838"/>
            <a:ext cx="9183260" cy="5234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3635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t>Policy Instruments – The EU ETS</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26</a:t>
            </a:fld>
            <a:endParaRPr lang="en-US"/>
          </a:p>
        </p:txBody>
      </p:sp>
      <p:pic>
        <p:nvPicPr>
          <p:cNvPr id="6"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98786" y="989353"/>
            <a:ext cx="8418710" cy="5319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668917" y="6228020"/>
            <a:ext cx="3997889" cy="369332"/>
          </a:xfrm>
          <a:prstGeom prst="rect">
            <a:avLst/>
          </a:prstGeom>
          <a:noFill/>
        </p:spPr>
        <p:txBody>
          <a:bodyPr wrap="none" rtlCol="0">
            <a:spAutoFit/>
          </a:bodyPr>
          <a:lstStyle/>
          <a:p>
            <a:r>
              <a:rPr lang="it-IT" sz="1800" b="0" dirty="0" smtClean="0"/>
              <a:t>Source: The World Bank (2013, p.41)</a:t>
            </a:r>
            <a:endParaRPr lang="it-IT" sz="1800" b="0" dirty="0"/>
          </a:p>
        </p:txBody>
      </p:sp>
      <p:pic>
        <p:nvPicPr>
          <p:cNvPr id="8" name="Picture 4" descr="RBC's trading floor © CC BY 2.0 Richard Alvin"/>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89304" y="989354"/>
            <a:ext cx="1718221" cy="121022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9012577" y="4422303"/>
            <a:ext cx="809837" cy="461665"/>
          </a:xfrm>
          <a:prstGeom prst="rect">
            <a:avLst/>
          </a:prstGeom>
          <a:noFill/>
        </p:spPr>
        <p:txBody>
          <a:bodyPr wrap="none" rtlCol="0">
            <a:spAutoFit/>
          </a:bodyPr>
          <a:lstStyle/>
          <a:p>
            <a:r>
              <a:rPr lang="de-DE" dirty="0" smtClean="0"/>
              <a:t>~3€!</a:t>
            </a:r>
            <a:endParaRPr lang="en-US" dirty="0"/>
          </a:p>
        </p:txBody>
      </p:sp>
    </p:spTree>
    <p:extLst>
      <p:ext uri="{BB962C8B-B14F-4D97-AF65-F5344CB8AC3E}">
        <p14:creationId xmlns:p14="http://schemas.microsoft.com/office/powerpoint/2010/main" val="313719328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Outline of the lecture</a:t>
            </a:r>
            <a:endParaRPr lang="it-IT" dirty="0"/>
          </a:p>
        </p:txBody>
      </p:sp>
      <p:sp>
        <p:nvSpPr>
          <p:cNvPr id="3" name="Content Placeholder 2"/>
          <p:cNvSpPr>
            <a:spLocks noGrp="1"/>
          </p:cNvSpPr>
          <p:nvPr>
            <p:ph idx="1"/>
          </p:nvPr>
        </p:nvSpPr>
        <p:spPr/>
        <p:txBody>
          <a:bodyPr/>
          <a:lstStyle/>
          <a:p>
            <a:pPr algn="ctr"/>
            <a:r>
              <a:rPr lang="it-IT" sz="4000" dirty="0" smtClean="0"/>
              <a:t>Outline</a:t>
            </a:r>
          </a:p>
          <a:p>
            <a:endParaRPr lang="it-IT" dirty="0" smtClean="0"/>
          </a:p>
          <a:p>
            <a:pPr marL="457200" indent="-457200">
              <a:buFont typeface="+mj-lt"/>
              <a:buAutoNum type="arabicPeriod"/>
            </a:pPr>
            <a:r>
              <a:rPr lang="it-IT" sz="2800" dirty="0" smtClean="0"/>
              <a:t>The Stern </a:t>
            </a:r>
            <a:r>
              <a:rPr lang="it-IT" sz="2800" dirty="0" err="1"/>
              <a:t>R</a:t>
            </a:r>
            <a:r>
              <a:rPr lang="it-IT" sz="2800" dirty="0" err="1" smtClean="0"/>
              <a:t>eview</a:t>
            </a:r>
            <a:r>
              <a:rPr lang="it-IT" sz="2800" dirty="0" smtClean="0"/>
              <a:t> and the SCC</a:t>
            </a:r>
          </a:p>
          <a:p>
            <a:pPr marL="457200" indent="-457200">
              <a:buFont typeface="+mj-lt"/>
              <a:buAutoNum type="arabicPeriod"/>
            </a:pPr>
            <a:r>
              <a:rPr lang="it-IT" sz="2800" dirty="0"/>
              <a:t>Economic impacts from Climate Change</a:t>
            </a:r>
          </a:p>
          <a:p>
            <a:pPr marL="457200" indent="-457200">
              <a:buFont typeface="+mj-lt"/>
              <a:buAutoNum type="arabicPeriod"/>
            </a:pPr>
            <a:r>
              <a:rPr lang="it-IT" sz="2800" dirty="0" err="1" smtClean="0"/>
              <a:t>Mitigation</a:t>
            </a:r>
            <a:r>
              <a:rPr lang="it-IT" sz="2800" dirty="0" smtClean="0"/>
              <a:t> and Adaptation</a:t>
            </a:r>
          </a:p>
          <a:p>
            <a:pPr marL="457200" indent="-457200">
              <a:buFont typeface="+mj-lt"/>
              <a:buAutoNum type="arabicPeriod"/>
            </a:pPr>
            <a:r>
              <a:rPr lang="it-IT" sz="2800" dirty="0"/>
              <a:t>Policy </a:t>
            </a:r>
            <a:r>
              <a:rPr lang="it-IT" sz="2800" dirty="0" smtClean="0"/>
              <a:t>Instruments</a:t>
            </a:r>
          </a:p>
          <a:p>
            <a:pPr marL="457200" indent="-457200">
              <a:buFont typeface="+mj-lt"/>
              <a:buAutoNum type="arabicPeriod"/>
            </a:pPr>
            <a:r>
              <a:rPr lang="it-IT" sz="2800" b="1" dirty="0" smtClean="0">
                <a:solidFill>
                  <a:srgbClr val="FF0000"/>
                </a:solidFill>
              </a:rPr>
              <a:t>Climate and Energy Policy</a:t>
            </a:r>
            <a:endParaRPr lang="it-IT" sz="2800" b="1" dirty="0">
              <a:solidFill>
                <a:srgbClr val="FF0000"/>
              </a:solidFill>
            </a:endParaRP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27</a:t>
            </a:fld>
            <a:endParaRPr lang="en-US"/>
          </a:p>
        </p:txBody>
      </p:sp>
    </p:spTree>
    <p:extLst>
      <p:ext uri="{BB962C8B-B14F-4D97-AF65-F5344CB8AC3E}">
        <p14:creationId xmlns:p14="http://schemas.microsoft.com/office/powerpoint/2010/main" val="8733622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Climate</a:t>
            </a:r>
            <a:r>
              <a:rPr lang="it-IT" dirty="0"/>
              <a:t> and Energy Policy – The </a:t>
            </a:r>
            <a:r>
              <a:rPr lang="it-IT" dirty="0" err="1"/>
              <a:t>Role</a:t>
            </a:r>
            <a:r>
              <a:rPr lang="it-IT" dirty="0"/>
              <a:t> of Energy</a:t>
            </a:r>
          </a:p>
        </p:txBody>
      </p:sp>
      <p:sp>
        <p:nvSpPr>
          <p:cNvPr id="3" name="Content Placeholder 2"/>
          <p:cNvSpPr>
            <a:spLocks noGrp="1"/>
          </p:cNvSpPr>
          <p:nvPr>
            <p:ph idx="1"/>
          </p:nvPr>
        </p:nvSpPr>
        <p:spPr>
          <a:xfrm>
            <a:off x="1235075" y="1196975"/>
            <a:ext cx="5662141" cy="4525963"/>
          </a:xfrm>
        </p:spPr>
        <p:txBody>
          <a:bodyPr/>
          <a:lstStyle/>
          <a:p>
            <a:pPr>
              <a:spcBef>
                <a:spcPct val="0"/>
              </a:spcBef>
            </a:pPr>
            <a:r>
              <a:rPr lang="en-US" altLang="it-IT" dirty="0"/>
              <a:t>CO</a:t>
            </a:r>
            <a:r>
              <a:rPr lang="en-US" altLang="it-IT" baseline="-25000" dirty="0"/>
              <a:t>2 </a:t>
            </a:r>
            <a:r>
              <a:rPr lang="en-US" altLang="it-IT" dirty="0" smtClean="0"/>
              <a:t>emissions increase due </a:t>
            </a:r>
            <a:r>
              <a:rPr lang="en-US" altLang="it-IT" dirty="0"/>
              <a:t>mainly to:</a:t>
            </a:r>
            <a:endParaRPr lang="en-US" altLang="it-IT" i="1" dirty="0"/>
          </a:p>
          <a:p>
            <a:pPr>
              <a:spcBef>
                <a:spcPct val="0"/>
              </a:spcBef>
              <a:buFont typeface="Times" charset="0"/>
              <a:buChar char="•"/>
            </a:pPr>
            <a:endParaRPr lang="en-US" altLang="it-IT" i="1" dirty="0"/>
          </a:p>
          <a:p>
            <a:pPr>
              <a:spcBef>
                <a:spcPct val="0"/>
              </a:spcBef>
              <a:buFont typeface="Times" charset="0"/>
              <a:buChar char="•"/>
            </a:pPr>
            <a:r>
              <a:rPr lang="en-US" altLang="it-IT" b="1" u="sng" dirty="0"/>
              <a:t>Burning of fossil fuels</a:t>
            </a:r>
            <a:r>
              <a:rPr lang="en-US" altLang="it-IT" dirty="0"/>
              <a:t>: </a:t>
            </a:r>
            <a:r>
              <a:rPr lang="en-US" altLang="it-IT" dirty="0" smtClean="0"/>
              <a:t>We </a:t>
            </a:r>
            <a:r>
              <a:rPr lang="en-US" altLang="it-IT" dirty="0"/>
              <a:t>remove and combust carbon-rich fuels from the ground where they have been stored for millions of years, sending CO</a:t>
            </a:r>
            <a:r>
              <a:rPr lang="en-US" altLang="it-IT" baseline="-25000" dirty="0"/>
              <a:t>2  </a:t>
            </a:r>
            <a:r>
              <a:rPr lang="en-US" altLang="it-IT" dirty="0"/>
              <a:t>into the atmosphere.</a:t>
            </a:r>
          </a:p>
          <a:p>
            <a:pPr>
              <a:spcBef>
                <a:spcPct val="0"/>
              </a:spcBef>
              <a:buFont typeface="Times" charset="0"/>
              <a:buChar char="•"/>
            </a:pPr>
            <a:endParaRPr lang="de-DE" altLang="it-IT" dirty="0" smtClean="0"/>
          </a:p>
          <a:p>
            <a:pPr>
              <a:spcBef>
                <a:spcPct val="0"/>
              </a:spcBef>
              <a:buFont typeface="Times" charset="0"/>
              <a:buChar char="•"/>
            </a:pPr>
            <a:endParaRPr lang="en-US" altLang="it-IT" dirty="0"/>
          </a:p>
          <a:p>
            <a:pPr>
              <a:spcBef>
                <a:spcPct val="0"/>
              </a:spcBef>
              <a:buFont typeface="Times" charset="0"/>
              <a:buChar char="•"/>
            </a:pPr>
            <a:r>
              <a:rPr lang="en-US" altLang="it-IT" b="1" u="sng" dirty="0"/>
              <a:t>Deforestation</a:t>
            </a:r>
            <a:r>
              <a:rPr lang="en-US" altLang="it-IT" dirty="0"/>
              <a:t>: Cutting down trees, removing vegetation from the land, decreases the sink for carbon.</a:t>
            </a:r>
          </a:p>
          <a:p>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28</a:t>
            </a:fld>
            <a:endParaRPr lang="en-US"/>
          </a:p>
        </p:txBody>
      </p:sp>
      <p:pic>
        <p:nvPicPr>
          <p:cNvPr id="6" name="Picture 4" descr="18-15Figure_P"/>
          <p:cNvPicPr>
            <a:picLocks noChangeAspect="1" noChangeArrowheads="1"/>
          </p:cNvPicPr>
          <p:nvPr/>
        </p:nvPicPr>
        <p:blipFill>
          <a:blip r:embed="rId3">
            <a:extLst>
              <a:ext uri="{28A0092B-C50C-407E-A947-70E740481C1C}">
                <a14:useLocalDpi xmlns:a14="http://schemas.microsoft.com/office/drawing/2010/main" val="0"/>
              </a:ext>
            </a:extLst>
          </a:blip>
          <a:srcRect b="3568"/>
          <a:stretch>
            <a:fillRect/>
          </a:stretch>
        </p:blipFill>
        <p:spPr bwMode="auto">
          <a:xfrm>
            <a:off x="6897216" y="1844824"/>
            <a:ext cx="2763432" cy="192821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telegraph.co.uk/multimedia/archive/02074/deforestation_2074483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7216" y="4280967"/>
            <a:ext cx="2780925" cy="1740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428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Stern review (2006)</a:t>
            </a:r>
            <a:endParaRPr lang="it-IT" dirty="0"/>
          </a:p>
        </p:txBody>
      </p:sp>
      <p:sp>
        <p:nvSpPr>
          <p:cNvPr id="3" name="Content Placeholder 2"/>
          <p:cNvSpPr>
            <a:spLocks noGrp="1"/>
          </p:cNvSpPr>
          <p:nvPr>
            <p:ph idx="1"/>
          </p:nvPr>
        </p:nvSpPr>
        <p:spPr>
          <a:xfrm>
            <a:off x="1235075" y="1196975"/>
            <a:ext cx="5708463" cy="4525963"/>
          </a:xfrm>
        </p:spPr>
        <p:txBody>
          <a:bodyPr/>
          <a:lstStyle/>
          <a:p>
            <a:pPr marL="0" indent="0"/>
            <a:r>
              <a:rPr lang="it-IT" sz="2800" dirty="0" smtClean="0"/>
              <a:t>Assessment of the alarming impacts from climate change:</a:t>
            </a:r>
          </a:p>
          <a:p>
            <a:pPr marL="514350" indent="-457200">
              <a:buFont typeface="+mj-lt"/>
              <a:buAutoNum type="arabicPeriod"/>
            </a:pPr>
            <a:r>
              <a:rPr lang="it-IT" dirty="0" smtClean="0"/>
              <a:t>Temperature could rise over 5</a:t>
            </a:r>
            <a:r>
              <a:rPr lang="it-IT" baseline="30000" dirty="0" smtClean="0"/>
              <a:t>o</a:t>
            </a:r>
            <a:r>
              <a:rPr lang="it-IT" dirty="0" smtClean="0"/>
              <a:t>C</a:t>
            </a:r>
          </a:p>
          <a:p>
            <a:pPr marL="514350" indent="-457200">
              <a:buFont typeface="+mj-lt"/>
              <a:buAutoNum type="arabicPeriod"/>
            </a:pPr>
            <a:r>
              <a:rPr lang="it-IT" dirty="0" smtClean="0"/>
              <a:t>Impacts from global warming will be 5-20% of GDP</a:t>
            </a:r>
          </a:p>
          <a:p>
            <a:pPr marL="514350" indent="-457200">
              <a:buFont typeface="+mj-lt"/>
              <a:buAutoNum type="arabicPeriod"/>
            </a:pPr>
            <a:r>
              <a:rPr lang="it-IT" dirty="0"/>
              <a:t>Costs of stabilizing greenhouse gas concentration at 550ppm of around 1% of GDP</a:t>
            </a:r>
          </a:p>
          <a:p>
            <a:pPr marL="514350" indent="-457200">
              <a:buFont typeface="+mj-lt"/>
              <a:buAutoNum type="arabicPeriod"/>
            </a:pPr>
            <a:r>
              <a:rPr lang="it-IT" dirty="0" smtClean="0"/>
              <a:t>Even with climate policy («act now»), global warming of more than two degrees likely</a:t>
            </a:r>
          </a:p>
          <a:p>
            <a:pPr marL="0" indent="0"/>
            <a:endParaRPr lang="it-IT" dirty="0"/>
          </a:p>
          <a:p>
            <a:pPr marL="0" indent="0"/>
            <a:endParaRPr lang="it-IT" dirty="0" smtClean="0"/>
          </a:p>
          <a:p>
            <a:pPr marL="0" indent="0"/>
            <a:endParaRPr lang="it-IT" dirty="0"/>
          </a:p>
          <a:p>
            <a:pPr marL="0" indent="0"/>
            <a:endParaRPr lang="it-IT" dirty="0" smtClean="0"/>
          </a:p>
          <a:p>
            <a:pPr marL="0" indent="0"/>
            <a:endParaRPr lang="it-IT" dirty="0"/>
          </a:p>
          <a:p>
            <a:pPr marL="0" indent="0"/>
            <a:endParaRPr lang="it-IT" dirty="0" smtClean="0"/>
          </a:p>
          <a:p>
            <a:pPr marL="0" indent="0"/>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a:t>
            </a:fld>
            <a:endParaRPr lang="en-US"/>
          </a:p>
        </p:txBody>
      </p:sp>
      <p:sp>
        <p:nvSpPr>
          <p:cNvPr id="5" name="AutoShape 2" descr="data:image/jpeg;base64,/9j/4AAQSkZJRgABAQAAAQABAAD/2wCEAAkGBhMSEBUUEhAQFRUWFBIUFxcWFRUYFBUVFhUVFxQYFxQXHCYgFxojHRUVIC8hIycpLC0sGh4xNzEqNSYsLSkBCQoKDgwOGg8PGjAkHyUsLC4sLikpLyopKTQxKSwsLCwsLCwuLC0pLCosLCktKSwsLCw0LCwsLC0sLCwsLCwsLP/AABEIAQwAvAMBIgACEQEDEQH/xAAbAAEAAgMBAQAAAAAAAAAAAAAAAwQCBQYBB//EAEMQAAIBAwMCBAMFBQUGBgMAAAECAwAEERIhMQVBBhMiUTJhcQcUgZGhI0JisdEVUpLB8BYzcoLh8SRDU6KywhclNP/EABoBAQADAQEBAAAAAAAAAAAAAAABAgMFBAb/xAAyEQACAQIEAwYFBAMBAAAAAAAAAQIDEQQSITETQVEFFCKh4fBhcYGRwTJC0fEjUrEV/9oADAMBAAIRAxEAPwD4rSlK+iMhSlKAUpSgFKUoBSlKAUpSgFKUoBSlKAUpSgFKUoBSlKAUpSgFKUoBSlKAUpSgFKUoBSlKAUpSgFKUoBSlKAUpSgFKUoBSlKAUpSgFKUoC90qGBi/3iWSNQhK+XGJGZ9SgLgsoAwWJJI+H3wK6+XwNZw38NpJdXEjyPZ7CJY1ZLgoDiQO+HUODuMHSRniuFiQFgCwUE4JOSB88AE/lXe9b8S2knWbS7SZmhjNoXzG6uPu+nOF3zq07YPffHNYVM19HyJRpfFfgi4tppCtvN93N1LBAx9RfDsI1231MBkZAz2rVdV8Pz2wUzRFAxYKcqQWQ4dcqSAykgFTuO4rvrLx5aQ6m1M5/tpr/AE+WwzAVdBudvMGvVj5c1zXjTrCyaY4r0XEKvJIqrapbrHrxyFVdTnG5xjbneqwnO6TQLF54StY7a2maa6zc288ygRKyo0WRh8HOksPiA2G5Fc//ALOXPkfePIk8rAbXjbSW0hsc6NXp1YxnbNdnc+JrZrKztx1CdEhgmiuESKTEwkbVpUH0nuuphtswB4qHqPii2f7pdR3EqvFBZwTWmh9Mgt3QkCQHR5Tac4OSCBtvtEZzQ0OZuvB15Ggd7aRVLIhzjKu+NCyLnMZORgOBnIrLqXgu9t43lmtZESNlVydPoLY06gDkA5G/FdV1XxVaD+0fLnaUdRnt3wY3XyI1lMrmTI9TAnSAmdhnParnVfHdk8nU5FZm+9TdOkiRo2AZbZkeRXP7ucEDn9acSp096CyOGufCF5HH5j20iplFJOMoZMeX5i51R6sjGoDORVuT7OuoqCTZTDSyK3w5UvjSSM7Lv8R2+e1dH1vxZa56k0U7Sf2iYQqmN18hQ4eQy5GCy7qoQt75HFTeI/GdnOerFJH/APGJYrDmNh/uAhfX/d+DA5pxKnTy+XqLI5q28JtGL1bu1uxLbwqw0GMLEzbq02rmMj+7n+mubwndhUb7rNiRkVPTklpN4xpG41DdcgZ7ZruOreNLJ3vmSRj59hbW0WY33eLGoN7A6Bv8/rVbrXiq2fqC3tvf3EYmlt5ZIRExMLxppy2o+XKF3wN9mI25opz6DQ4bqXSZbdlWVCpZdS7ghlyVyrKSCMqw2PINW28J3YgM5t5PLCq5O2QjfA5TOoIezEYPvWx8c9Wtbh4mt0jV9DeeYleO3aQuSDFE+6enBbgZJ55PSdW8bWhnvbuKRi15YC0W38tgYWZI43LuRoKKI8jSSSW4GKu5zstAarxT4Wi6fDEk1tMzzWqyecJQum5YaigTBUxqMA9yTkEcVxFdP496vBcS27QSFglpbwNlGXDxLpOM8qeR/KuYq1K+W73IYpSlagUpSgFKUoBSlKAyRCSAASSQABuSTwAK6qX7OZo2RLm5sbaWQArDNKwkwfh16EZY8/xstT/Y/Aj9atRIAQGkYZ41pFIyfiGAI+YFUPtIldur3pkzq+8SgZ/uKdMf4aAv4Vi5NzyLpck2nhH7MzdXlzaXE5t5LZC7AIJchSA2GDgDGpT3zntitV03wzBJ06e6a/hjliYKtuwHmSD07j1Z31HGFI9JyR27P7E7mSTqF28xZnawclm5I1QhSffYDfvWs6J0e3k8NXtw1vF58U0aLL6telngJ5OAcOw2A2rJzkpNN9BY+eUr6v1aOztendLuR0u0eSfV5gczFTjSCca9ye2rIGTse2+uug2EPiBLAdMtmjuI9bMxkLIfLkOIl1aUH7P2zljuNgLd4XTr5Cx8KpXcdP6bbx3N9FHYz3dxHPJHaxaWeFUWVlZ5QjBmIUDGdvf5djf9CtoOvdLVbKBfPt43liC/sxIfM9SrkgFSvzHp/GpdZLkLHxmaFkYqysrDYgggg/MHisK+0XfSLbqHWL4yW0Ma2S3MsrGWXFw4wI/OOTojGlidAzgYrlfGEVienxusnT/vqzaWFl5giaAhiCyuB6gQNx+uaRr3aVhY47o3RZruZYbeNpJG4UY7ckk7AD3O1b7/APHcpaSOO7sJZ4lZnhSZvM9AJcKzIEcqAchWOMGus+xVNNp1WWP/APoS1xGR8Qyk7en6sifkK+YWF1JHKrQswkBwpX4skacAd8g4x3zU5pSk0uQOmg8Do/RpOorctqjlWJojEANRdBtJr39Mit8PuPnXI19V8OXaxeFp2eBJl/tBfRIXCNtBjVoIYgEcZHH4VX8fdIsVHSbn7sYI7qISXCW/OAIT+zVjgN+0YflVIVXmafVix8ypX1y76DA/SOoTN0pbVYmiNozI63BjLhdTs7Etnb5bnGcbVrmG0tuhWN7/AGbaSSyTMj6/N0sE85ckB8kkRg4zpyc44Atx1052Fj5ZSvsniPwT0/8A2gs4DGsFvcW6yvGrFVMmZdKA/uaiijbHywTWPQbKGQ3xvui2tvDaxSPG5jljAdThI3fWPOLbcbn/AJhUd4Vr2Fj47SvrVp4ctra1s7iUdLVrxmnlF15ulYCykRWyKGC4V92O+cb1wPjW3tUv5lsXD22pTGQSQAyKzKC25AYsN/bvzV4VVN2SFjR0pStiBSlKAnsL54ZUliYq8bK6sOQynINdp1vxtYX8iz3nT5hcBVEht51SKfSABrV42ZdgBsc477DHCUqkoKTuD6B4e+1CO2vbq6azZvPjEKRpKESKFQqqoPlnOFRAOOOKo2PjiGLpNx09baY+fIZPMMq+kgxmMaPL3GIkzvvluNscbSq8GH/PIXO26349guLWxt/usyrZsu/nKTIuBrH+79JJUYO4G+xrZ3P2sxP1eLqX3OQGOFo/L85cEkOobV5ew0yNtjnG9fNqVHBh7+JNz6BB9o9v5F9BJZzGO8uGuMxzhJQWKsY2k8shkyDj08E7HmnUvtPje6sLmOzZJLNEjIM2pJI1BGkDQCp9TYbfncGvn9KcGAufRY/tQgi6jLdQ2Unl3KOl1FJMGWQPjOjCDRgg8lgckemuY8RdQsX2srOaLLai0sxkIGD6EUAADflix2HG+dDSpjSjF3RFzfeDPGE3TbkTw4bYo6N8MiHBKnHByAQexHcZB3Mfizp0U7XVv06dZvWY0a4Q28MjA4dFEWo6ScgE4B9sDHEUqXTi3cXOvh8bRL0Zunfd5CWlExl81cBwV4j0fDhcfF3zW4uPtWiMnTnSyb/9eCih5VYSIY1jycRjS40qwPGe1fOKVHBgxc+i3H2lWhjv4hY3JW+YO7NdAuHBLDB8o4UHGBvxz7a3qfjmGbpdrYfdplW3kDmTzVJfOvzAF8v058xsc425rjKVCoxRNz690zxCnW+t2sos1UW8L64pZBIsiR6iugaFzIDJkA5Gw9jmaMdN6sbhXj6rbGGOadnlmZ4IWB31K7HSck+nAzuNq+QWt08bh43dHU5VkYqyn3DDcVf6l4ou7hdE93cyrnOmSV2XPvpJxms3Q18Lt+Bc6a28d2s3T4rTqFnLMbfUIJYpRG4U/uNkEY2AzvsF2yMnjeoTo8jNFF5SE+lNTPpAAG7tuxPJOwyTgAbCvSt4wUdiBSlKuBSlKAUpSgFKUoBSlKAUpSgFSW8gV1LKHUMCVJIDAHdSRuM8bb1HSoB2NtaW/mRKbeMCSymnZsyMVYW102ys+DhlRhwcqN8E1Um8IRorO92qR4j8tmjOXaS2S4AZVY6dpEXYtuTjIBrUN124JUmeUlUMSnUcrGwKsg9lIJGOME17/tBc4YfeZsOqI41thlRdKA77gL6R7DbivMqdRbMm6Nj03psb2bsEVplErsrF1fylC4lgOQkmgiTWh3xuOCVs9Y8JQQmY/eyESW5hTXGAzyW6qXX0ucZLooPudwoGa55OpyiMxCVxGc+jUdO+NW3z0rn3wParD+Irkq6m5nIfBcF2w5Axlhnc/Pv3qXCpe6Y0N6PBUJneEXbkpcw2hPkADzJTOFP+9+EeSMn+I4zjePwT0mKfWHhjkYS2qqGd0LLIzh0Qqwy7ADT88Y5wdMPENzrL/eZtTOshbW2oyICEcnuwBODzuarw9SlRWVZXVXKswBIDFTlSQOSDuPajp1HFpy6euw0N70/wpE4iaW6EHnuRErIWbT54h9RyMEHWT2wh3GRUtv4R1K0WtVkWSDzS8ZDQ/wDh7qaVQQ5zpWHcaclsDK4OdNeeJLmVWV7iQq7a2XOFZ9suyrgMxwCWO5IBOTUcfXLhSStxMCZRMSHYEyjOJCc51+pt+dz70yVf9vf2GhvrbwQkwzBdeYP2i7R4/aiFJIovj3aRmaMYyMo3IrnOpWqxyuivrCnTqxjJGzbZO2cjOd8Z71m3WZy5czy6y6SFtbZ1x58ts5+JdRwe2TiqdaQjNPxO5ApSlagUpSgFKUoBSlKAUpSgFKUoBSpiijvmtl0uSMA6owx43bAA/CvXHDXV5P8AP8Gcp5VexrIrZ2+FHb6KT/KrC9EuCMi3nI9/LfH54rrrLxmUXQiooG2F3z27/wBKtjxLtu6q2RgAAAZ7ECqvDSPO8S1+0+eSwspwysp9iCD+RrCu/wCoeJ/QAziQj91xqPzHOCP61TtDZTE+bbrHnHDsPqVxgZ/4sip7rLg8aOq+T/vyCxWl3HQ4yld7e/ZYzx+bZTpMuMmNsLKv/wBW/SuLvunSwvoljdGHZgQfqPcfOvDCrCf6Xc9MZxmrplalKVoXFKUoBSlKAUpSgFKUoBSlKAUrxmxUTNmvNWxEaem7JSuSNN2A/H+lRZrylcyrWnUd5F0rEiSGpQaihG+/HesnO+3H+u3avZQryjG827cirRYiY525+oFTfeiNtO/B3O/1HvVMjOw5rfdFtlXd8MfbsP612KcZYrwO+Vc1t/Z5qrjBXZHah+fKYggbqvf2IrYRXCkYMaE55229xg8VtUWNlIACkjYjbB+lal+jMoy6gDnKkYz88bj8qyqdlyk3w56vTxaP6bnPcoz1NrZdSMJBQlcHYjY9vbNdl98gv4TFdLGXAyCdj9QeVPzBr5kLWbVgb57M36Ctxb2Myrq0PgHlSGI/I5r5aph6mFm9HoYqLpvNBlPxb9nslqDLCTLDyTj1x/8AGByP4h+OK5CvrvSuvzlsacgKdS4wNIHJB4rm/G3gxVT71ar+zO8kY/8ALz+8o/ue4/d+nHSwmNVTwy+508PiFVVuaOGpSldQ9QpSlAKUpQClKUAoTSo5G7VlVqcOOYJXMWbNY16q52FWlsCH0yakOcEYyw/5SRv8q4vim77s12KlZhferlzbogwuonuTp9hsoUng53z7bCoZ4cAZ2Pce221Sll3RBEWzsNhWIrys0FaRvUkuvv7DYtxrgVLHKRwahQVnX3mGajBKKt8DyyV9zaWnUvc1uoL4OpVuDXI1Yt7srW7hGfwZ5J0OcTdfegVBZhgcZOODjIFSLKGywZV+g9voK5q7lzkjT9O/4VlBeMnpJ2IyPb1DYg/1rgdoqnKs4Pcnu3hujteieJZY3Uaywzg7atu/O+PxrvYAjAMhXQ3YAadwRkD27EV8i8NrIH74Psf1BH411tuCgcxyElRqC4PH72OeO9fKzo1KT8Wv4MbulPTU5rx34TNpKHRSIZSdI/8ATcfFGf5j3H0NctX3QonUrJ4XI1aRv3Vh8D/gfbkZFfELm2aN2RxhlYqw9mU4I/MV1sNVzxs90dOE1OOZEVKUr1FxSlKAUpSgBNQE1LIdqjRcmuZi5OU1BF4my6bbYjMuRrBAQdxjJZ+dsekD3z8q8mUkam5bTgnuNWNQyd+Md+9SRgaAuScBmJGohRsAMDb55+f5+SoQBk8jI3BYEjg43HHHPB7174U4Qp8Nbvd+/wCTO93cxjkHfc7DJwduw34OwGao3EhLEnGSTnjnvxx32qygyDjc4z+AyT/LP4VSJrnYpw0jBbeZpExqWMb8VHWerFZUGk8z5Esso/v/ANqyjcHjf+VVtXpNZWZ3/CvocPjpSrU6W6f3MXHRstlaxJrOqdzKc4rs4+vHCU87M4LM7GE+c/XegmOADuBnHy/6VGWrOOLPcD65xXwtSreo5x59ffU9VtDcdN6yYxj249vxxWztutMf2ibNsTjOcjkfMf5E1ymNvpV3ps2AwzjPevRUn3jw/A8dWhGzaPpPg3qultQOM/pv/KtT9rnSAl0lwg9M6Zb5SJgN+YKH861/hm90nDHbjI7DPPyrfeLB5ti6klmiMcqn5A6G/DD5/wCWrQi6covkRR8KsfNaUpXQPSKUpQClKUBHLWUAydv9f63rGWrdpgJqwc6ux7d//jz865bSliLS2L8izFGGTG+xIAC77+54/wC3aiW5JwQeRxvvnGDjhjzvjirMDx6WIMbHdc+rIyDhgvAAIHq924O9TaCwy2cYVgRkBmXYkrkcAv6t/wDOvXXxKlpAzSNdfWoVVw2cgHG+AckYb8AD3+L641RFdT1mx/Z6lRgo0q23q81h6gSAQASr4x2UE7nA5ySLA5BP9R7EZrlT1dzREFZjtWJpUQdmWM2fbHzzU9onJqrV3zQqDH4fWu12U4SrOvVdlBXMp7WRKa1znevXmJ5r10A7j881XtPtBY1pQVkur3+nqyYQy7kdW4SCRn+6fzANVcVsrW39OcDAAJyNyGwNs9s7bVxol2QzWWOPnzgcEDb3PyHvXv3U6dQAx6v3lO434HAwfx3pcMclNZKrsuoAew4ztx+gr2BTnAx2HfIJ/T359q3ovLK5D2L/AEe/Ebhm2Gcnk7Y4xXWffRJbzHbDQyKuPbTnB9jt+lcNcKBjTnScDfAO3O351v8AoeTE6A4LBuOMsNKjI/l867cslVfKx5mrHL0pSqmwpSlAKUpQEctTRynymXO2pWx9MjP/ALqilFIu+P8AW/8A1rj4hWqsutjOxuQj5K6hggj6jGfqOfwrprRBg6SCdQIOMagSWUjbbhMjIY6sCuVf1HYfXAA4+Q+W9be/uRB5aRZ+AMxbklhwBthTuRsDht87VhGViWjeW5lf4YtboUPwg7aTkEAZwxIGDzpHOARrbvp6evzIp1bIIKgFl3YOHjI23Bxx+oA1k/XZWIIOkjgryNgNmO42Ud+wqK66zNKoWSaRwrFhqYnDEKCcn5Ko/CpckQkZXcAwXXYE9sAKTg4C5Jxg+/aqOKtSX2pQrLnGcHO+4wOc7bD8qj1Aqc4zgYGCO/y/zqhJBXua8pUEilKUBPa2pkJCg7KzHYnAUZPFS2DnWq78njGRzvntjNZ9MmVWXIU+pW9Q2wu5yRg4+QYcc1v1eHVJKiZ16B6gmFZmLFlX4mA04/dz3O+DpGNyrZq3tPUSVA1ZONwFxnbJ3xsD7nY1TC4PHG/bHy/mP0rZXA0qD6gvqIPIPbbOzEHIJ4296o6teSBlscDfOD7AfSto2TIMbO2L7452B7f6ziux6RaxBWYg+hXkXG3qRG3b342rk7e4HmrjcZBJAAwoxnYcYGduOK2i9R0wS7nDJoXnBJOG5+RNdjDZXQahy3fV8zGaedXOepSlDQUpSgLXTumyTvoiXU+lmC5GWCgsQoPxNgHAG54GTUo6JKSwATKwi4b1rtGVVgedzh19PO9Q2N80TFlAyUZMnO2oYyMEYYdjVyXxJK0ksjaC80XkudOMrpRcgLgBjoBz7596o819AV5+jSKgZvLXUEIUugfTIMoxTOQpGDn2IPBGc5PC1yjhGj9RnltgNS5MsYXzBz8I1r6vh+expcdYZ1UPHEWVY014OspGMIpIONlCrkAHCgZqxd+Mbl5Fcsupbia5U4Jw82kSLpYkaDoA04xjPvXgxUJaTLRKkfh6YugUI2tJZEZXUoyxKzS4bOMqFOV5423GasPTpHjkdVBSIKXORsHYKpwTk7kccd62Ft4hlVlMccYWNJ1VAH0L56FJW+LVqKnGS22BjgV5b+IpFR1QRKrCXUgBCusiLHgjVvpA1LncHJ3NeAuUL3pjxBC4A1qrgahq0squhKjcAq6kH6jkECynhuYtGoCapQjIpkRWIcIY9mI+LWuPffuDjDqHW3liiiYIEi1aQoPLBA3JOM6AcDAyWOMk1OviiUC3AWPFs4kjGDjX6Mk5bglASFwCSxxkmoBFH4dmYSEeXiLRrPmR4BcMVGQcH4WB9iN8VhN0KVYFnITy2AIw66sF5EBKZyBqikHH7vzGZrLxJJEJgqRkTMrODrxsXwuzDK+tsg5BHOaSeJJGtltmWMxqulQQcg+ZJIHB1bPmWQZGxDYIOBgCO+8PzQqWkUBQISDqU6hMrNGyYPqBCPuOCpBwdq1tbW/8RyzRGJtATWkgUL8LKhT0kkkAg5IzjIzWqoBSvSK8oDKMHOwyfpn9K39qrYBZcFVLkaRgqu+cHYbA/EMZ/KqHSUJDAc6k987BvbtwN6u3RGNKbEMhbB1IoC+rZjuS2+P4RwMAeqlSbjdbvZdSjepA3VmOWXGCQmGOMjBwWK47ljzj/Otdzs0mAyn0hfTjTjGSBjsMkZ+RqykCKp7khgW7+x27VCIFByoPyJOfxrpUux8TOUc2ie+u3qU4keRLYqFJ1erIw2MA49gcHH5VWmXTsCffGdh+FTFsb1UZsmuzjKFChCNOnHXz9spFtu55SlK5hoKUpQClKUAr1Tgg+xzXlKhq4JpJQCQUHuCMD/LjFYTRhgXTAxyOCONwO4+n5V7jUMd+39KrqxU/Q1z8VTyvN+1+RaJ7NJqJY4BzvgADPvgfTtUVTTSZzhcdz9ex/XFQ1z3oXFKUqAKUpQHuaY2ryrNrHnbSOed/yxxWlKlKrNQgrtkN2V2e2UYzqOduMf3u1XM7fIduw+QrAIBwK97V912f2fHCw1/VzZ5ZTzHpbNeMdq8zUE8mdu1erEV40YN7vkiErmLy6vpWNAKV81KcpvNN6s22FKUqCRSlKAUpSgFKUoBWZIOx/OsKVKfLkQRyRkVhirIb8RWSWwb4WAPsdvyzsa8M8Dmf+J/R7+pbPbcp0qeW0ZeQfyqFlI5rn1KNSk7TTRdNPY8pSlZEir0J0rg1Rr3VXuwWL7rNzSu7WKyjmVi994rHz/mBVVSe1ZhPeut/6uJrK0fQzyJFgyjFQk0pUyqSmvELWFKUqhIpSlAKkEJwDlRnjLKP0JqOrMLRiSAzBjEGBkC/EU8z1gbjfGe4rCvUdOOZEpXIvJ/iT/Gn9aeT/En+NP61tUksd/NDlsn/AHClU06ZAMCRs6tTRtuAPSR3yZGn6bhsR3AOJtJ9iW/Y5/ab4HPvXh77Poi2U03k/wASf40/rTyf4k/xr/WtsZ+n/wDpz87HB29b/Evmer0eWBgj1AkkjatX1NoCyeQHA0Jq1c68DWRuds5qVjJt7IZSGlKV1CgpSlASLOwGAxx7dqwdyRuf0H9K8pUSWdZZbEbEflU8qpKV5+60uhbMzARV6EFZUq8aFOOyF2KUpWxApSlAKUpQClKUAo2/PbilKhpPcHmke1NI9q9pVckegueaR7U0j2r2lMkeguKUpVwKUpQClKUApSlAKUpQClKUApSlAKUpQClK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http://blog.heartland.org/wp-content/uploads/2013/05/stern-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538" y="1196975"/>
            <a:ext cx="2463987" cy="350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506697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Climate</a:t>
            </a:r>
            <a:r>
              <a:rPr lang="it-IT" dirty="0"/>
              <a:t> and Energy Policy – The </a:t>
            </a:r>
            <a:r>
              <a:rPr lang="it-IT" dirty="0" err="1"/>
              <a:t>Role</a:t>
            </a:r>
            <a:r>
              <a:rPr lang="it-IT" dirty="0"/>
              <a:t> of Energy</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29</a:t>
            </a:fld>
            <a:endParaRPr lang="en-US"/>
          </a:p>
        </p:txBody>
      </p:sp>
      <p:pic>
        <p:nvPicPr>
          <p:cNvPr id="3074" name="Picture 2"/>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7509"/>
          <a:stretch/>
        </p:blipFill>
        <p:spPr bwMode="auto">
          <a:xfrm>
            <a:off x="848544" y="980728"/>
            <a:ext cx="8564761" cy="51336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406918" y="5824258"/>
            <a:ext cx="6052875" cy="461665"/>
          </a:xfrm>
          <a:prstGeom prst="rect">
            <a:avLst/>
          </a:prstGeom>
          <a:noFill/>
        </p:spPr>
        <p:txBody>
          <a:bodyPr wrap="none" rtlCol="0">
            <a:spAutoFit/>
          </a:bodyPr>
          <a:lstStyle/>
          <a:p>
            <a:r>
              <a:rPr lang="it-IT" dirty="0" smtClean="0"/>
              <a:t>Total GHG emissions 2010: </a:t>
            </a:r>
            <a:r>
              <a:rPr lang="it-IT" b="0" dirty="0" smtClean="0"/>
              <a:t>(</a:t>
            </a:r>
            <a:r>
              <a:rPr lang="it-IT" dirty="0" smtClean="0"/>
              <a:t>~47GtCo2e)</a:t>
            </a:r>
            <a:endParaRPr lang="it-IT" dirty="0"/>
          </a:p>
        </p:txBody>
      </p:sp>
    </p:spTree>
    <p:extLst>
      <p:ext uri="{BB962C8B-B14F-4D97-AF65-F5344CB8AC3E}">
        <p14:creationId xmlns:p14="http://schemas.microsoft.com/office/powerpoint/2010/main" val="22055966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Climate</a:t>
            </a:r>
            <a:r>
              <a:rPr lang="it-IT" dirty="0"/>
              <a:t> and Energy Policy – </a:t>
            </a:r>
            <a:r>
              <a:rPr lang="it-IT" dirty="0" smtClean="0"/>
              <a:t>Carbon </a:t>
            </a:r>
            <a:r>
              <a:rPr lang="it-IT" dirty="0" err="1" smtClean="0"/>
              <a:t>Stocks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30</a:t>
            </a:fld>
            <a:endParaRPr lang="en-US"/>
          </a:p>
        </p:txBody>
      </p:sp>
      <p:sp>
        <p:nvSpPr>
          <p:cNvPr id="5" name="TextBox 4"/>
          <p:cNvSpPr txBox="1"/>
          <p:nvPr/>
        </p:nvSpPr>
        <p:spPr>
          <a:xfrm>
            <a:off x="3872880" y="6122571"/>
            <a:ext cx="3969356" cy="338554"/>
          </a:xfrm>
          <a:prstGeom prst="rect">
            <a:avLst/>
          </a:prstGeom>
          <a:noFill/>
        </p:spPr>
        <p:txBody>
          <a:bodyPr wrap="none" rtlCol="0">
            <a:spAutoFit/>
          </a:bodyPr>
          <a:lstStyle/>
          <a:p>
            <a:r>
              <a:rPr lang="en-US" sz="1600" b="0" dirty="0" err="1"/>
              <a:t>Kalkuhl</a:t>
            </a:r>
            <a:r>
              <a:rPr lang="en-US" sz="1600" b="0" dirty="0"/>
              <a:t>, </a:t>
            </a:r>
            <a:r>
              <a:rPr lang="en-US" sz="1600" b="0" dirty="0" err="1"/>
              <a:t>Edenhofer</a:t>
            </a:r>
            <a:r>
              <a:rPr lang="en-US" sz="1600" b="0" dirty="0"/>
              <a:t> and </a:t>
            </a:r>
            <a:r>
              <a:rPr lang="en-US" sz="1600" b="0" dirty="0" err="1"/>
              <a:t>Lessmann</a:t>
            </a:r>
            <a:r>
              <a:rPr lang="en-US" sz="1600" b="0" dirty="0"/>
              <a:t> </a:t>
            </a:r>
            <a:r>
              <a:rPr lang="en-US" sz="1600" b="0" dirty="0" smtClean="0"/>
              <a:t>(2009)</a:t>
            </a:r>
            <a:endParaRPr lang="it-IT" sz="1600" b="0" dirty="0"/>
          </a:p>
        </p:txBody>
      </p:sp>
      <p:pic>
        <p:nvPicPr>
          <p:cNvPr id="2050" name="Picture 2"/>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0552" y="1113656"/>
            <a:ext cx="8041221" cy="4907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7" descr="carbon%20capture%20and%20stor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37576" y="1703009"/>
            <a:ext cx="4648200" cy="3728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874362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Climate</a:t>
            </a:r>
            <a:r>
              <a:rPr lang="it-IT" dirty="0"/>
              <a:t> </a:t>
            </a:r>
            <a:r>
              <a:rPr lang="it-IT" dirty="0" smtClean="0"/>
              <a:t>and </a:t>
            </a:r>
            <a:r>
              <a:rPr lang="it-IT" dirty="0"/>
              <a:t>Energy Policy – Energy </a:t>
            </a:r>
            <a:r>
              <a:rPr lang="it-IT" dirty="0" err="1" smtClean="0"/>
              <a:t>Sources</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31</a:t>
            </a:fld>
            <a:endParaRPr lang="en-US"/>
          </a:p>
        </p:txBody>
      </p:sp>
      <p:pic>
        <p:nvPicPr>
          <p:cNvPr id="2051" name="Picture 3"/>
          <p:cNvPicPr>
            <a:picLocks noChangeAspect="1" noChangeArrowheads="1"/>
          </p:cNvPicPr>
          <p:nvPr/>
        </p:nvPicPr>
        <p:blipFill>
          <a:blip r:embed="rId2">
            <a:clrChange>
              <a:clrFrom>
                <a:srgbClr val="D2E9F2"/>
              </a:clrFrom>
              <a:clrTo>
                <a:srgbClr val="D2E9F2">
                  <a:alpha val="0"/>
                </a:srgbClr>
              </a:clrTo>
            </a:clrChange>
            <a:extLst>
              <a:ext uri="{28A0092B-C50C-407E-A947-70E740481C1C}">
                <a14:useLocalDpi xmlns:a14="http://schemas.microsoft.com/office/drawing/2010/main" val="0"/>
              </a:ext>
            </a:extLst>
          </a:blip>
          <a:srcRect/>
          <a:stretch>
            <a:fillRect/>
          </a:stretch>
        </p:blipFill>
        <p:spPr bwMode="auto">
          <a:xfrm>
            <a:off x="-19668" y="1080463"/>
            <a:ext cx="9440273" cy="53728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6" name="Group 5"/>
          <p:cNvGrpSpPr/>
          <p:nvPr/>
        </p:nvGrpSpPr>
        <p:grpSpPr>
          <a:xfrm>
            <a:off x="10353600" y="1080463"/>
            <a:ext cx="9010650" cy="4181475"/>
            <a:chOff x="447675" y="1338263"/>
            <a:chExt cx="9010650" cy="4181475"/>
          </a:xfrm>
        </p:grpSpPr>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675" y="1338263"/>
              <a:ext cx="901065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33133" y="5181184"/>
              <a:ext cx="1990032" cy="338554"/>
            </a:xfrm>
            <a:prstGeom prst="rect">
              <a:avLst/>
            </a:prstGeom>
            <a:noFill/>
          </p:spPr>
          <p:txBody>
            <a:bodyPr wrap="none" rtlCol="0">
              <a:spAutoFit/>
            </a:bodyPr>
            <a:lstStyle/>
            <a:p>
              <a:r>
                <a:rPr lang="it-IT" sz="1600" b="0" dirty="0" smtClean="0"/>
                <a:t>Source: IEA (2013)</a:t>
              </a:r>
              <a:endParaRPr lang="it-IT" sz="1600" b="0" dirty="0"/>
            </a:p>
          </p:txBody>
        </p:sp>
      </p:grpSp>
      <p:sp>
        <p:nvSpPr>
          <p:cNvPr id="3" name="Rectangle 2"/>
          <p:cNvSpPr/>
          <p:nvPr/>
        </p:nvSpPr>
        <p:spPr>
          <a:xfrm>
            <a:off x="7473280" y="1268760"/>
            <a:ext cx="2088232" cy="468052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688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1"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Climate</a:t>
            </a:r>
            <a:r>
              <a:rPr lang="it-IT" dirty="0"/>
              <a:t> and Energy Policy – </a:t>
            </a:r>
            <a:r>
              <a:rPr lang="it-IT" dirty="0" smtClean="0"/>
              <a:t>The </a:t>
            </a:r>
            <a:r>
              <a:rPr lang="it-IT" dirty="0" err="1" smtClean="0"/>
              <a:t>Role</a:t>
            </a:r>
            <a:r>
              <a:rPr lang="it-IT" dirty="0" smtClean="0"/>
              <a:t> of Energy</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32</a:t>
            </a:fld>
            <a:endParaRPr lang="en-US"/>
          </a:p>
        </p:txBody>
      </p:sp>
      <p:pic>
        <p:nvPicPr>
          <p:cNvPr id="5" name="Picture 2" descr="Fig 7"/>
          <p:cNvPicPr>
            <a:picLocks noGrp="1" noChangeAspect="1" noChangeArrowheads="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96616" y="1484784"/>
            <a:ext cx="6912768"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txBox="1">
            <a:spLocks/>
          </p:cNvSpPr>
          <p:nvPr/>
        </p:nvSpPr>
        <p:spPr bwMode="auto">
          <a:xfrm>
            <a:off x="1235075" y="1196975"/>
            <a:ext cx="8175625"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defRPr sz="2400">
                <a:solidFill>
                  <a:srgbClr val="002B52"/>
                </a:solidFill>
                <a:latin typeface="+mn-lt"/>
                <a:ea typeface="+mn-ea"/>
                <a:cs typeface="+mn-cs"/>
              </a:defRPr>
            </a:lvl1pPr>
            <a:lvl2pPr marL="742950" indent="-285750" algn="l" defTabSz="457200" rtl="0" eaLnBrk="0" fontAlgn="base" hangingPunct="0">
              <a:spcBef>
                <a:spcPct val="20000"/>
              </a:spcBef>
              <a:spcAft>
                <a:spcPct val="0"/>
              </a:spcAft>
              <a:buClr>
                <a:srgbClr val="00246E"/>
              </a:buClr>
              <a:buFont typeface="Wingdings" pitchFamily="2" charset="2"/>
              <a:buChar char="§"/>
              <a:defRPr sz="2300">
                <a:solidFill>
                  <a:srgbClr val="00246E"/>
                </a:solidFill>
                <a:latin typeface="Calibri" pitchFamily="34" charset="0"/>
                <a:ea typeface="+mn-ea"/>
                <a:cs typeface="+mn-cs"/>
              </a:defRPr>
            </a:lvl2pPr>
            <a:lvl3pPr marL="1143000" indent="-228600" algn="l" defTabSz="457200" rtl="0" eaLnBrk="0" fontAlgn="base" hangingPunct="0">
              <a:spcBef>
                <a:spcPct val="20000"/>
              </a:spcBef>
              <a:spcAft>
                <a:spcPct val="0"/>
              </a:spcAft>
              <a:buClr>
                <a:srgbClr val="EA8800"/>
              </a:buClr>
              <a:buFont typeface="Arial" pitchFamily="34" charset="0"/>
              <a:buChar char="•"/>
              <a:defRPr sz="2200">
                <a:solidFill>
                  <a:srgbClr val="00246E"/>
                </a:solidFill>
                <a:latin typeface="Calibri" pitchFamily="34" charset="0"/>
                <a:ea typeface="+mn-ea"/>
                <a:cs typeface="+mn-cs"/>
              </a:defRPr>
            </a:lvl3pPr>
            <a:lvl4pPr marL="1600200" indent="-228600" algn="l" defTabSz="457200" rtl="0" eaLnBrk="0" fontAlgn="base" hangingPunct="0">
              <a:spcBef>
                <a:spcPct val="20000"/>
              </a:spcBef>
              <a:spcAft>
                <a:spcPct val="0"/>
              </a:spcAft>
              <a:buClr>
                <a:srgbClr val="EA8800"/>
              </a:buClr>
              <a:buFont typeface="Arial" pitchFamily="34" charset="0"/>
              <a:buChar char="–"/>
              <a:defRPr sz="2100">
                <a:solidFill>
                  <a:srgbClr val="00246E"/>
                </a:solidFill>
                <a:latin typeface="Calibri" pitchFamily="34" charset="0"/>
                <a:ea typeface="+mn-ea"/>
                <a:cs typeface="+mn-cs"/>
              </a:defRPr>
            </a:lvl4pPr>
            <a:lvl5pPr marL="2057400" indent="-228600" algn="l" defTabSz="457200" rtl="0" eaLnBrk="0" fontAlgn="base" hangingPunct="0">
              <a:spcBef>
                <a:spcPct val="20000"/>
              </a:spcBef>
              <a:spcAft>
                <a:spcPct val="0"/>
              </a:spcAft>
              <a:buClr>
                <a:srgbClr val="EA8800"/>
              </a:buClr>
              <a:buFont typeface="Arial" pitchFamily="34" charset="0"/>
              <a:buChar char="»"/>
              <a:defRPr sz="2000">
                <a:solidFill>
                  <a:srgbClr val="00246E"/>
                </a:solidFill>
                <a:latin typeface="Calibri" pitchFamily="34" charset="0"/>
                <a:ea typeface="+mn-ea"/>
                <a:cs typeface="+mn-cs"/>
              </a:defRPr>
            </a:lvl5pPr>
            <a:lvl6pPr marL="25146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6pPr>
            <a:lvl7pPr marL="29718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7pPr>
            <a:lvl8pPr marL="34290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8pPr>
            <a:lvl9pPr marL="3886200" indent="-228600" algn="l" defTabSz="457200" rtl="0" fontAlgn="base">
              <a:spcBef>
                <a:spcPct val="20000"/>
              </a:spcBef>
              <a:spcAft>
                <a:spcPct val="0"/>
              </a:spcAft>
              <a:buClr>
                <a:srgbClr val="EA8800"/>
              </a:buClr>
              <a:buFont typeface="Arial" charset="0"/>
              <a:buChar char="»"/>
              <a:defRPr sz="2000">
                <a:solidFill>
                  <a:srgbClr val="00246E"/>
                </a:solidFill>
                <a:latin typeface="Calibri" pitchFamily="34" charset="0"/>
                <a:ea typeface="+mn-ea"/>
                <a:cs typeface="+mn-cs"/>
              </a:defRPr>
            </a:lvl9pPr>
          </a:lstStyle>
          <a:p>
            <a:r>
              <a:rPr lang="de-DE" b="0" kern="0" smtClean="0"/>
              <a:t>Energy emissions account for around 2/3 of total emissions</a:t>
            </a:r>
            <a:endParaRPr lang="en-US" b="0" kern="0" dirty="0"/>
          </a:p>
        </p:txBody>
      </p:sp>
    </p:spTree>
    <p:extLst>
      <p:ext uri="{BB962C8B-B14F-4D97-AF65-F5344CB8AC3E}">
        <p14:creationId xmlns:p14="http://schemas.microsoft.com/office/powerpoint/2010/main" val="5145953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Climate</a:t>
            </a:r>
            <a:r>
              <a:rPr lang="it-IT" dirty="0"/>
              <a:t> and Energy Policy – Energy Solutions</a:t>
            </a:r>
          </a:p>
        </p:txBody>
      </p:sp>
      <p:sp>
        <p:nvSpPr>
          <p:cNvPr id="3" name="Content Placeholder 2"/>
          <p:cNvSpPr>
            <a:spLocks noGrp="1"/>
          </p:cNvSpPr>
          <p:nvPr>
            <p:ph idx="1"/>
          </p:nvPr>
        </p:nvSpPr>
        <p:spPr/>
        <p:txBody>
          <a:bodyPr/>
          <a:lstStyle/>
          <a:p>
            <a:pPr>
              <a:buFont typeface="Wingdings" panose="05000000000000000000" pitchFamily="2" charset="2"/>
              <a:buChar char="§"/>
            </a:pPr>
            <a:endParaRPr lang="it-IT" dirty="0" smtClean="0"/>
          </a:p>
          <a:p>
            <a:pPr>
              <a:buFont typeface="Wingdings" panose="05000000000000000000" pitchFamily="2" charset="2"/>
              <a:buChar char="§"/>
            </a:pPr>
            <a:endParaRPr lang="it-IT" dirty="0"/>
          </a:p>
          <a:p>
            <a:pPr>
              <a:buFont typeface="Wingdings" panose="05000000000000000000" pitchFamily="2" charset="2"/>
              <a:buChar char="§"/>
            </a:pPr>
            <a:endParaRPr lang="it-IT" dirty="0" smtClean="0"/>
          </a:p>
          <a:p>
            <a:pPr>
              <a:buFont typeface="Wingdings" panose="05000000000000000000" pitchFamily="2" charset="2"/>
              <a:buChar char="§"/>
            </a:pPr>
            <a:endParaRPr lang="it-IT" dirty="0" smtClean="0"/>
          </a:p>
          <a:p>
            <a:pPr>
              <a:buFont typeface="Wingdings" panose="05000000000000000000" pitchFamily="2" charset="2"/>
              <a:buChar char="§"/>
            </a:pPr>
            <a:endParaRPr lang="it-IT" dirty="0"/>
          </a:p>
          <a:p>
            <a:pPr>
              <a:buFont typeface="Wingdings" panose="05000000000000000000" pitchFamily="2" charset="2"/>
              <a:buChar char="§"/>
            </a:pPr>
            <a:endParaRPr lang="it-IT" dirty="0" smtClean="0"/>
          </a:p>
          <a:p>
            <a:pPr>
              <a:buFont typeface="Wingdings" panose="05000000000000000000" pitchFamily="2" charset="2"/>
              <a:buChar char="§"/>
            </a:pPr>
            <a:endParaRPr lang="it-IT" dirty="0"/>
          </a:p>
          <a:p>
            <a:pPr>
              <a:buFont typeface="Wingdings" panose="05000000000000000000" pitchFamily="2" charset="2"/>
              <a:buChar char="§"/>
            </a:pPr>
            <a:r>
              <a:rPr lang="it-IT" dirty="0" smtClean="0"/>
              <a:t>Energy </a:t>
            </a:r>
            <a:r>
              <a:rPr lang="it-IT" dirty="0" err="1" smtClean="0"/>
              <a:t>Efficiency</a:t>
            </a:r>
            <a:r>
              <a:rPr lang="it-IT" dirty="0" smtClean="0"/>
              <a:t> </a:t>
            </a:r>
            <a:r>
              <a:rPr lang="it-IT" dirty="0" err="1" smtClean="0"/>
              <a:t>Improvements</a:t>
            </a:r>
            <a:r>
              <a:rPr lang="it-IT" dirty="0" smtClean="0"/>
              <a:t> (Reduce </a:t>
            </a:r>
            <a:r>
              <a:rPr lang="it-IT" dirty="0" err="1" smtClean="0"/>
              <a:t>emissions</a:t>
            </a:r>
            <a:r>
              <a:rPr lang="it-IT" dirty="0" smtClean="0"/>
              <a:t> per </a:t>
            </a:r>
            <a:r>
              <a:rPr lang="it-IT" dirty="0" err="1" smtClean="0"/>
              <a:t>unit</a:t>
            </a:r>
            <a:r>
              <a:rPr lang="it-IT" dirty="0" smtClean="0"/>
              <a:t> of output) </a:t>
            </a:r>
            <a:r>
              <a:rPr lang="it-IT" dirty="0" smtClean="0">
                <a:sym typeface="Wingdings" panose="05000000000000000000" pitchFamily="2" charset="2"/>
              </a:rPr>
              <a:t> </a:t>
            </a:r>
            <a:r>
              <a:rPr lang="it-IT" dirty="0" err="1" smtClean="0">
                <a:sym typeface="Wingdings" panose="05000000000000000000" pitchFamily="2" charset="2"/>
              </a:rPr>
              <a:t>reduces</a:t>
            </a:r>
            <a:r>
              <a:rPr lang="it-IT" dirty="0" smtClean="0">
                <a:sym typeface="Wingdings" panose="05000000000000000000" pitchFamily="2" charset="2"/>
              </a:rPr>
              <a:t> </a:t>
            </a:r>
            <a:r>
              <a:rPr lang="it-IT" dirty="0" err="1" smtClean="0">
                <a:sym typeface="Wingdings" panose="05000000000000000000" pitchFamily="2" charset="2"/>
              </a:rPr>
              <a:t>energy</a:t>
            </a:r>
            <a:r>
              <a:rPr lang="it-IT" dirty="0" smtClean="0">
                <a:sym typeface="Wingdings" panose="05000000000000000000" pitchFamily="2" charset="2"/>
              </a:rPr>
              <a:t> </a:t>
            </a:r>
            <a:r>
              <a:rPr lang="it-IT" dirty="0" err="1" smtClean="0">
                <a:sym typeface="Wingdings" panose="05000000000000000000" pitchFamily="2" charset="2"/>
              </a:rPr>
              <a:t>demand</a:t>
            </a:r>
            <a:endParaRPr lang="it-IT" dirty="0" smtClean="0"/>
          </a:p>
          <a:p>
            <a:pPr>
              <a:buFont typeface="Wingdings" panose="05000000000000000000" pitchFamily="2" charset="2"/>
              <a:buChar char="§"/>
            </a:pPr>
            <a:r>
              <a:rPr lang="it-IT" dirty="0" err="1" smtClean="0"/>
              <a:t>Transforming</a:t>
            </a:r>
            <a:r>
              <a:rPr lang="it-IT" dirty="0" smtClean="0"/>
              <a:t> the </a:t>
            </a:r>
            <a:r>
              <a:rPr lang="it-IT" dirty="0" err="1" smtClean="0"/>
              <a:t>transport</a:t>
            </a:r>
            <a:r>
              <a:rPr lang="it-IT" dirty="0" smtClean="0"/>
              <a:t> </a:t>
            </a:r>
            <a:r>
              <a:rPr lang="it-IT" dirty="0" err="1" smtClean="0"/>
              <a:t>sector</a:t>
            </a:r>
            <a:r>
              <a:rPr lang="it-IT" dirty="0" smtClean="0"/>
              <a:t> (</a:t>
            </a:r>
            <a:r>
              <a:rPr lang="it-IT" dirty="0" err="1" smtClean="0"/>
              <a:t>electric</a:t>
            </a:r>
            <a:r>
              <a:rPr lang="it-IT" dirty="0" smtClean="0"/>
              <a:t>, </a:t>
            </a:r>
            <a:r>
              <a:rPr lang="it-IT" dirty="0" err="1" smtClean="0"/>
              <a:t>biofuels</a:t>
            </a:r>
            <a:r>
              <a:rPr lang="it-IT" dirty="0" smtClean="0"/>
              <a:t>, …)</a:t>
            </a:r>
          </a:p>
          <a:p>
            <a:pPr>
              <a:buFont typeface="Wingdings" panose="05000000000000000000" pitchFamily="2" charset="2"/>
              <a:buChar char="§"/>
            </a:pPr>
            <a:r>
              <a:rPr lang="it-IT" dirty="0" err="1" smtClean="0"/>
              <a:t>Decarbonizing</a:t>
            </a:r>
            <a:r>
              <a:rPr lang="it-IT" dirty="0" smtClean="0"/>
              <a:t> the </a:t>
            </a:r>
            <a:r>
              <a:rPr lang="it-IT" dirty="0" err="1"/>
              <a:t>p</a:t>
            </a:r>
            <a:r>
              <a:rPr lang="it-IT" dirty="0" err="1" smtClean="0"/>
              <a:t>ower</a:t>
            </a:r>
            <a:r>
              <a:rPr lang="it-IT" dirty="0" smtClean="0"/>
              <a:t> </a:t>
            </a:r>
            <a:r>
              <a:rPr lang="it-IT" dirty="0" err="1" smtClean="0"/>
              <a:t>sector</a:t>
            </a:r>
            <a:endParaRPr lang="it-IT" dirty="0" smtClean="0"/>
          </a:p>
          <a:p>
            <a:pPr lvl="1"/>
            <a:endParaRPr lang="it-IT" dirty="0" smtClean="0"/>
          </a:p>
          <a:p>
            <a:endParaRPr lang="it-IT" dirty="0" smtClean="0"/>
          </a:p>
          <a:p>
            <a:pPr marL="0" indent="0"/>
            <a:r>
              <a:rPr lang="en-US" dirty="0"/>
              <a:t/>
            </a:r>
            <a:br>
              <a:rPr lang="en-US" dirty="0"/>
            </a:b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33</a:t>
            </a:fld>
            <a:endParaRPr lang="en-US"/>
          </a:p>
        </p:txBody>
      </p:sp>
      <p:pic>
        <p:nvPicPr>
          <p:cNvPr id="1026" name="Picture 2" descr="http://newscenter.lbl.gov/wp-content/uploads/energy-sect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158" y="1116033"/>
            <a:ext cx="5040560" cy="280031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333718" y="2852936"/>
            <a:ext cx="2613216" cy="584775"/>
          </a:xfrm>
          <a:prstGeom prst="rect">
            <a:avLst/>
          </a:prstGeom>
          <a:noFill/>
        </p:spPr>
        <p:txBody>
          <a:bodyPr wrap="none" rtlCol="0">
            <a:spAutoFit/>
          </a:bodyPr>
          <a:lstStyle/>
          <a:p>
            <a:r>
              <a:rPr lang="de-DE" sz="1600" b="0" dirty="0" smtClean="0"/>
              <a:t>U.S. </a:t>
            </a:r>
            <a:r>
              <a:rPr lang="de-DE" sz="1600" b="0" dirty="0" err="1" smtClean="0"/>
              <a:t>Energy</a:t>
            </a:r>
            <a:r>
              <a:rPr lang="de-DE" sz="1600" b="0" dirty="0" smtClean="0"/>
              <a:t> </a:t>
            </a:r>
            <a:r>
              <a:rPr lang="de-DE" sz="1600" b="0" dirty="0" err="1" smtClean="0"/>
              <a:t>Consumption</a:t>
            </a:r>
            <a:r>
              <a:rPr lang="de-DE" sz="1600" b="0" dirty="0" smtClean="0"/>
              <a:t> </a:t>
            </a:r>
            <a:br>
              <a:rPr lang="de-DE" sz="1600" b="0" dirty="0" smtClean="0"/>
            </a:br>
            <a:r>
              <a:rPr lang="de-DE" sz="1600" b="0" dirty="0" smtClean="0"/>
              <a:t>(2009, EIA)</a:t>
            </a:r>
            <a:endParaRPr lang="en-US" sz="1600" b="0" dirty="0"/>
          </a:p>
        </p:txBody>
      </p:sp>
    </p:spTree>
    <p:extLst>
      <p:ext uri="{BB962C8B-B14F-4D97-AF65-F5344CB8AC3E}">
        <p14:creationId xmlns:p14="http://schemas.microsoft.com/office/powerpoint/2010/main" val="183603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Climate</a:t>
            </a:r>
            <a:r>
              <a:rPr lang="de-DE" dirty="0" smtClean="0"/>
              <a:t> </a:t>
            </a:r>
            <a:r>
              <a:rPr lang="de-DE" dirty="0" err="1" smtClean="0"/>
              <a:t>and</a:t>
            </a:r>
            <a:r>
              <a:rPr lang="de-DE" dirty="0" smtClean="0"/>
              <a:t> </a:t>
            </a:r>
            <a:r>
              <a:rPr lang="de-DE" dirty="0" err="1" smtClean="0"/>
              <a:t>Energy</a:t>
            </a:r>
            <a:r>
              <a:rPr lang="de-DE" dirty="0" smtClean="0"/>
              <a:t> </a:t>
            </a:r>
            <a:r>
              <a:rPr lang="de-DE" dirty="0" err="1" smtClean="0"/>
              <a:t>Policy</a:t>
            </a:r>
            <a:r>
              <a:rPr lang="de-DE" dirty="0" smtClean="0"/>
              <a:t> – </a:t>
            </a:r>
            <a:r>
              <a:rPr lang="de-DE" dirty="0" err="1" smtClean="0"/>
              <a:t>Energy</a:t>
            </a:r>
            <a:r>
              <a:rPr lang="de-DE" dirty="0" smtClean="0"/>
              <a:t> Solutions </a:t>
            </a:r>
            <a:r>
              <a:rPr lang="de-DE" dirty="0" err="1" smtClean="0"/>
              <a:t>for</a:t>
            </a:r>
            <a:r>
              <a:rPr lang="de-DE" dirty="0" smtClean="0"/>
              <a:t> </a:t>
            </a:r>
            <a:r>
              <a:rPr lang="de-DE" dirty="0" err="1" smtClean="0"/>
              <a:t>Electricity</a:t>
            </a:r>
            <a:endParaRPr lang="en-US"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34</a:t>
            </a:fld>
            <a:endParaRPr lang="en-US"/>
          </a:p>
        </p:txBody>
      </p:sp>
      <p:pic>
        <p:nvPicPr>
          <p:cNvPr id="1026" name="Picture 2" descr="http://1.bp.blogspot.com/-nz8mGrvGzxA/Tijv9qUY_fI/AAAAAAAAD1A/NsR0uTnNHK0/s320/1%2BUS%2Bpower%2Bcapacity%2B200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704" y="1124744"/>
            <a:ext cx="5289650" cy="41986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280592" y="5733256"/>
            <a:ext cx="7746608" cy="369332"/>
          </a:xfrm>
          <a:prstGeom prst="rect">
            <a:avLst/>
          </a:prstGeom>
          <a:noFill/>
        </p:spPr>
        <p:txBody>
          <a:bodyPr wrap="none" rtlCol="0">
            <a:spAutoFit/>
          </a:bodyPr>
          <a:lstStyle/>
          <a:p>
            <a:r>
              <a:rPr lang="en-US" sz="1800" b="0" dirty="0"/>
              <a:t>Sources for installed electricity generating power 2009 (Newell </a:t>
            </a:r>
            <a:r>
              <a:rPr lang="en-US" sz="1800" b="0" dirty="0" smtClean="0"/>
              <a:t>EIA 2011 </a:t>
            </a:r>
            <a:r>
              <a:rPr lang="en-US" sz="1800" b="0" dirty="0"/>
              <a:t>) </a:t>
            </a:r>
          </a:p>
        </p:txBody>
      </p:sp>
    </p:spTree>
    <p:extLst>
      <p:ext uri="{BB962C8B-B14F-4D97-AF65-F5344CB8AC3E}">
        <p14:creationId xmlns:p14="http://schemas.microsoft.com/office/powerpoint/2010/main" val="15364998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a:t>Climate</a:t>
            </a:r>
            <a:r>
              <a:rPr lang="it-IT" dirty="0"/>
              <a:t> and Energy Policy – Energy </a:t>
            </a:r>
            <a:r>
              <a:rPr lang="it-IT" dirty="0" smtClean="0"/>
              <a:t>Solutions for </a:t>
            </a:r>
            <a:r>
              <a:rPr lang="it-IT" dirty="0" err="1" smtClean="0"/>
              <a:t>Electricity</a:t>
            </a:r>
            <a:endParaRPr lang="it-IT"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smtClean="0"/>
              <a:t>New </a:t>
            </a:r>
            <a:r>
              <a:rPr lang="en-US" dirty="0"/>
              <a:t>generation of </a:t>
            </a:r>
            <a:r>
              <a:rPr lang="en-US" dirty="0" smtClean="0"/>
              <a:t>nuclear fission</a:t>
            </a:r>
            <a:r>
              <a:rPr lang="en-US" dirty="0"/>
              <a:t>, and </a:t>
            </a:r>
            <a:r>
              <a:rPr lang="en-US" dirty="0" smtClean="0"/>
              <a:t>fusion</a:t>
            </a:r>
          </a:p>
          <a:p>
            <a:pPr>
              <a:buFont typeface="Wingdings" panose="05000000000000000000" pitchFamily="2" charset="2"/>
              <a:buChar char="§"/>
            </a:pPr>
            <a:r>
              <a:rPr lang="en-US" dirty="0" smtClean="0"/>
              <a:t>Renewable energy sources for Power generation</a:t>
            </a:r>
            <a:endParaRPr lang="en-US" dirty="0"/>
          </a:p>
          <a:p>
            <a:pPr marL="1035050" lvl="1" indent="-533400">
              <a:spcBef>
                <a:spcPct val="0"/>
              </a:spcBef>
            </a:pPr>
            <a:r>
              <a:rPr lang="en-US" altLang="it-IT" dirty="0" smtClean="0"/>
              <a:t>Hydroelectric </a:t>
            </a:r>
            <a:r>
              <a:rPr lang="en-US" altLang="it-IT" dirty="0"/>
              <a:t>power</a:t>
            </a:r>
          </a:p>
          <a:p>
            <a:pPr marL="1035050" lvl="1" indent="-533400">
              <a:spcBef>
                <a:spcPct val="0"/>
              </a:spcBef>
            </a:pPr>
            <a:r>
              <a:rPr lang="en-US" altLang="it-IT" dirty="0" err="1"/>
              <a:t>Photovoltaics</a:t>
            </a:r>
            <a:endParaRPr lang="en-US" altLang="it-IT" dirty="0"/>
          </a:p>
          <a:p>
            <a:pPr marL="1035050" lvl="1" indent="-533400">
              <a:spcBef>
                <a:spcPct val="0"/>
              </a:spcBef>
            </a:pPr>
            <a:r>
              <a:rPr lang="en-US" altLang="it-IT" dirty="0"/>
              <a:t>Wind </a:t>
            </a:r>
            <a:r>
              <a:rPr lang="en-US" altLang="it-IT" dirty="0" smtClean="0"/>
              <a:t>power</a:t>
            </a:r>
          </a:p>
          <a:p>
            <a:pPr marL="1035050" lvl="1" indent="-533400">
              <a:spcBef>
                <a:spcPct val="0"/>
              </a:spcBef>
            </a:pPr>
            <a:r>
              <a:rPr lang="en-US" altLang="it-IT" dirty="0" smtClean="0"/>
              <a:t>Geothermal </a:t>
            </a:r>
            <a:r>
              <a:rPr lang="en-US" altLang="it-IT" dirty="0"/>
              <a:t>energy </a:t>
            </a:r>
          </a:p>
          <a:p>
            <a:pPr>
              <a:buFont typeface="Wingdings" panose="05000000000000000000" pitchFamily="2" charset="2"/>
              <a:buChar char="§"/>
            </a:pPr>
            <a:r>
              <a:rPr lang="it-IT" dirty="0" smtClean="0"/>
              <a:t>Carbon </a:t>
            </a:r>
            <a:r>
              <a:rPr lang="it-IT" dirty="0" err="1"/>
              <a:t>capture</a:t>
            </a:r>
            <a:r>
              <a:rPr lang="it-IT" dirty="0"/>
              <a:t> and </a:t>
            </a:r>
            <a:r>
              <a:rPr lang="it-IT" dirty="0" err="1"/>
              <a:t>storage</a:t>
            </a:r>
            <a:r>
              <a:rPr lang="it-IT" dirty="0"/>
              <a:t> (CCS</a:t>
            </a:r>
            <a:r>
              <a:rPr lang="it-IT" dirty="0" smtClean="0"/>
              <a:t>) </a:t>
            </a:r>
            <a:r>
              <a:rPr lang="it-IT" dirty="0" err="1" smtClean="0"/>
              <a:t>if</a:t>
            </a:r>
            <a:r>
              <a:rPr lang="it-IT" dirty="0" smtClean="0"/>
              <a:t> </a:t>
            </a:r>
            <a:r>
              <a:rPr lang="it-IT" dirty="0" err="1" smtClean="0"/>
              <a:t>feasible</a:t>
            </a:r>
            <a:endParaRPr lang="it-IT" dirty="0"/>
          </a:p>
          <a:p>
            <a:endParaRPr lang="it-IT" dirty="0" smtClean="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35</a:t>
            </a:fld>
            <a:endParaRPr lang="en-US"/>
          </a:p>
        </p:txBody>
      </p:sp>
      <p:pic>
        <p:nvPicPr>
          <p:cNvPr id="2050" name="Picture 2" descr="https://www.bigskyco2.org/sites/default/files/images/photos_general/energy-4__from_whitehouse_gov_and_DOE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69375" y="3963052"/>
            <a:ext cx="3383825" cy="2490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737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Conclusions</a:t>
            </a:r>
            <a:endParaRPr lang="en-US" dirty="0"/>
          </a:p>
        </p:txBody>
      </p:sp>
      <p:sp>
        <p:nvSpPr>
          <p:cNvPr id="3" name="Content Placeholder 2"/>
          <p:cNvSpPr>
            <a:spLocks noGrp="1"/>
          </p:cNvSpPr>
          <p:nvPr>
            <p:ph idx="1"/>
          </p:nvPr>
        </p:nvSpPr>
        <p:spPr/>
        <p:txBody>
          <a:bodyPr/>
          <a:lstStyle/>
          <a:p>
            <a:pPr marL="457200" indent="-457200">
              <a:buFont typeface="Wingdings" panose="05000000000000000000" pitchFamily="2" charset="2"/>
              <a:buChar char="§"/>
            </a:pPr>
            <a:r>
              <a:rPr lang="de-DE" dirty="0" err="1" smtClean="0"/>
              <a:t>Economic</a:t>
            </a:r>
            <a:r>
              <a:rPr lang="de-DE" dirty="0" smtClean="0"/>
              <a:t> </a:t>
            </a:r>
            <a:r>
              <a:rPr lang="de-DE" dirty="0" err="1" smtClean="0"/>
              <a:t>costs</a:t>
            </a:r>
            <a:r>
              <a:rPr lang="de-DE" dirty="0" smtClean="0"/>
              <a:t> </a:t>
            </a:r>
            <a:r>
              <a:rPr lang="de-DE" dirty="0" err="1" smtClean="0"/>
              <a:t>from</a:t>
            </a:r>
            <a:r>
              <a:rPr lang="de-DE" dirty="0" smtClean="0"/>
              <a:t> </a:t>
            </a:r>
            <a:r>
              <a:rPr lang="de-DE" dirty="0" err="1" smtClean="0"/>
              <a:t>climate</a:t>
            </a:r>
            <a:r>
              <a:rPr lang="de-DE" dirty="0" smtClean="0"/>
              <a:t> </a:t>
            </a:r>
            <a:r>
              <a:rPr lang="de-DE" dirty="0" err="1" smtClean="0"/>
              <a:t>change</a:t>
            </a:r>
            <a:r>
              <a:rPr lang="de-DE" dirty="0" smtClean="0"/>
              <a:t> </a:t>
            </a:r>
            <a:r>
              <a:rPr lang="de-DE" dirty="0" err="1" smtClean="0"/>
              <a:t>are</a:t>
            </a:r>
            <a:r>
              <a:rPr lang="de-DE" dirty="0" smtClean="0"/>
              <a:t> </a:t>
            </a:r>
            <a:r>
              <a:rPr lang="de-DE" dirty="0" err="1" smtClean="0"/>
              <a:t>important</a:t>
            </a:r>
            <a:r>
              <a:rPr lang="de-DE" dirty="0" smtClean="0"/>
              <a:t>, </a:t>
            </a:r>
            <a:r>
              <a:rPr lang="de-DE" dirty="0" err="1" smtClean="0"/>
              <a:t>and</a:t>
            </a:r>
            <a:r>
              <a:rPr lang="de-DE" dirty="0" smtClean="0"/>
              <a:t> negative </a:t>
            </a:r>
            <a:r>
              <a:rPr lang="de-DE" dirty="0" err="1" smtClean="0"/>
              <a:t>externalities</a:t>
            </a:r>
            <a:endParaRPr lang="de-DE" dirty="0" smtClean="0"/>
          </a:p>
          <a:p>
            <a:pPr marL="457200" indent="-457200">
              <a:buFont typeface="Wingdings" panose="05000000000000000000" pitchFamily="2" charset="2"/>
              <a:buChar char="§"/>
            </a:pPr>
            <a:r>
              <a:rPr lang="de-DE" dirty="0" smtClean="0"/>
              <a:t>Evaluation </a:t>
            </a:r>
            <a:r>
              <a:rPr lang="de-DE" dirty="0" err="1" smtClean="0"/>
              <a:t>involves</a:t>
            </a:r>
            <a:r>
              <a:rPr lang="de-DE" dirty="0" smtClean="0"/>
              <a:t> </a:t>
            </a:r>
            <a:r>
              <a:rPr lang="de-DE" dirty="0" err="1" smtClean="0"/>
              <a:t>important</a:t>
            </a:r>
            <a:r>
              <a:rPr lang="de-DE" dirty="0" smtClean="0"/>
              <a:t> </a:t>
            </a:r>
            <a:r>
              <a:rPr lang="de-DE" dirty="0" err="1" smtClean="0"/>
              <a:t>and</a:t>
            </a:r>
            <a:r>
              <a:rPr lang="de-DE" dirty="0" smtClean="0"/>
              <a:t> </a:t>
            </a:r>
            <a:r>
              <a:rPr lang="de-DE" dirty="0" err="1" smtClean="0"/>
              <a:t>problematic</a:t>
            </a:r>
            <a:r>
              <a:rPr lang="de-DE" dirty="0" smtClean="0"/>
              <a:t> </a:t>
            </a:r>
            <a:r>
              <a:rPr lang="de-DE" dirty="0" err="1" smtClean="0"/>
              <a:t>ethical</a:t>
            </a:r>
            <a:r>
              <a:rPr lang="de-DE" dirty="0" smtClean="0"/>
              <a:t> </a:t>
            </a:r>
            <a:r>
              <a:rPr lang="de-DE" dirty="0" err="1" smtClean="0"/>
              <a:t>issues</a:t>
            </a:r>
            <a:endParaRPr lang="en-US" dirty="0" smtClean="0"/>
          </a:p>
          <a:p>
            <a:pPr marL="457200" indent="-457200">
              <a:buFont typeface="Wingdings" panose="05000000000000000000" pitchFamily="2" charset="2"/>
              <a:buChar char="§"/>
            </a:pPr>
            <a:r>
              <a:rPr lang="de-DE" dirty="0" err="1" smtClean="0"/>
              <a:t>Mitigation</a:t>
            </a:r>
            <a:r>
              <a:rPr lang="de-DE" dirty="0" smtClean="0"/>
              <a:t> </a:t>
            </a:r>
            <a:r>
              <a:rPr lang="de-DE" dirty="0" err="1" smtClean="0"/>
              <a:t>and</a:t>
            </a:r>
            <a:r>
              <a:rPr lang="de-DE" dirty="0" smtClean="0"/>
              <a:t> </a:t>
            </a:r>
            <a:r>
              <a:rPr lang="de-DE" dirty="0" err="1" smtClean="0"/>
              <a:t>adaptation</a:t>
            </a:r>
            <a:r>
              <a:rPr lang="de-DE" dirty="0" smtClean="0"/>
              <a:t> </a:t>
            </a:r>
            <a:r>
              <a:rPr lang="de-DE" dirty="0" err="1" smtClean="0"/>
              <a:t>options</a:t>
            </a:r>
            <a:r>
              <a:rPr lang="de-DE" dirty="0" smtClean="0"/>
              <a:t> </a:t>
            </a:r>
            <a:r>
              <a:rPr lang="de-DE" dirty="0" err="1" smtClean="0"/>
              <a:t>are</a:t>
            </a:r>
            <a:r>
              <a:rPr lang="de-DE" dirty="0" smtClean="0"/>
              <a:t> </a:t>
            </a:r>
            <a:r>
              <a:rPr lang="de-DE" dirty="0" err="1" smtClean="0"/>
              <a:t>available</a:t>
            </a:r>
            <a:endParaRPr lang="de-DE" dirty="0" smtClean="0"/>
          </a:p>
          <a:p>
            <a:pPr marL="457200" indent="-457200">
              <a:buFont typeface="Wingdings" panose="05000000000000000000" pitchFamily="2" charset="2"/>
              <a:buChar char="§"/>
            </a:pPr>
            <a:r>
              <a:rPr lang="de-DE" dirty="0" err="1" smtClean="0"/>
              <a:t>Policy</a:t>
            </a:r>
            <a:r>
              <a:rPr lang="de-DE" dirty="0" smtClean="0"/>
              <a:t> </a:t>
            </a:r>
            <a:r>
              <a:rPr lang="de-DE" dirty="0" err="1" smtClean="0"/>
              <a:t>instruments</a:t>
            </a:r>
            <a:r>
              <a:rPr lang="de-DE" dirty="0" smtClean="0"/>
              <a:t> </a:t>
            </a:r>
            <a:r>
              <a:rPr lang="de-DE" dirty="0" err="1" smtClean="0"/>
              <a:t>to</a:t>
            </a:r>
            <a:r>
              <a:rPr lang="de-DE" dirty="0" smtClean="0"/>
              <a:t> </a:t>
            </a:r>
            <a:r>
              <a:rPr lang="de-DE" dirty="0" err="1" smtClean="0"/>
              <a:t>overcome</a:t>
            </a:r>
            <a:r>
              <a:rPr lang="de-DE" dirty="0" smtClean="0"/>
              <a:t> </a:t>
            </a:r>
            <a:r>
              <a:rPr lang="de-DE" dirty="0" err="1" smtClean="0"/>
              <a:t>the</a:t>
            </a:r>
            <a:r>
              <a:rPr lang="de-DE" dirty="0" smtClean="0"/>
              <a:t> </a:t>
            </a:r>
            <a:r>
              <a:rPr lang="de-DE" dirty="0" err="1" smtClean="0"/>
              <a:t>externality</a:t>
            </a:r>
            <a:r>
              <a:rPr lang="de-DE" dirty="0" smtClean="0"/>
              <a:t> </a:t>
            </a:r>
            <a:r>
              <a:rPr lang="de-DE" dirty="0" err="1" smtClean="0"/>
              <a:t>and</a:t>
            </a:r>
            <a:r>
              <a:rPr lang="de-DE" dirty="0" smtClean="0"/>
              <a:t> </a:t>
            </a:r>
            <a:r>
              <a:rPr lang="de-DE" dirty="0" err="1" smtClean="0"/>
              <a:t>to</a:t>
            </a:r>
            <a:r>
              <a:rPr lang="de-DE" dirty="0" smtClean="0"/>
              <a:t> </a:t>
            </a:r>
            <a:r>
              <a:rPr lang="de-DE" dirty="0" err="1" smtClean="0"/>
              <a:t>induce</a:t>
            </a:r>
            <a:r>
              <a:rPr lang="de-DE" dirty="0" smtClean="0"/>
              <a:t> </a:t>
            </a:r>
            <a:r>
              <a:rPr lang="de-DE" dirty="0" err="1" smtClean="0"/>
              <a:t>mitigation</a:t>
            </a:r>
            <a:r>
              <a:rPr lang="de-DE" dirty="0" smtClean="0"/>
              <a:t> </a:t>
            </a:r>
            <a:r>
              <a:rPr lang="de-DE" dirty="0" err="1" smtClean="0"/>
              <a:t>are</a:t>
            </a:r>
            <a:r>
              <a:rPr lang="de-DE" dirty="0" smtClean="0"/>
              <a:t> </a:t>
            </a:r>
            <a:r>
              <a:rPr lang="de-DE" dirty="0" err="1" smtClean="0"/>
              <a:t>to</a:t>
            </a:r>
            <a:r>
              <a:rPr lang="de-DE" dirty="0" smtClean="0"/>
              <a:t> „</a:t>
            </a:r>
            <a:r>
              <a:rPr lang="de-DE" dirty="0" err="1" smtClean="0"/>
              <a:t>price</a:t>
            </a:r>
            <a:r>
              <a:rPr lang="de-DE" dirty="0" smtClean="0"/>
              <a:t>“ </a:t>
            </a:r>
            <a:r>
              <a:rPr lang="de-DE" dirty="0" err="1" smtClean="0"/>
              <a:t>carbon</a:t>
            </a:r>
            <a:r>
              <a:rPr lang="de-DE" dirty="0" smtClean="0"/>
              <a:t> </a:t>
            </a:r>
            <a:r>
              <a:rPr lang="de-DE" dirty="0" err="1" smtClean="0"/>
              <a:t>emissions</a:t>
            </a:r>
            <a:endParaRPr lang="de-DE" dirty="0" smtClean="0"/>
          </a:p>
          <a:p>
            <a:pPr marL="457200" indent="-457200">
              <a:buFont typeface="Wingdings" panose="05000000000000000000" pitchFamily="2" charset="2"/>
              <a:buChar char="§"/>
            </a:pPr>
            <a:r>
              <a:rPr lang="de-DE" dirty="0" smtClean="0"/>
              <a:t>Transformation </a:t>
            </a:r>
            <a:r>
              <a:rPr lang="de-DE" dirty="0" err="1" smtClean="0"/>
              <a:t>and</a:t>
            </a:r>
            <a:r>
              <a:rPr lang="de-DE" dirty="0" smtClean="0"/>
              <a:t> </a:t>
            </a:r>
            <a:r>
              <a:rPr lang="de-DE" dirty="0" err="1" smtClean="0"/>
              <a:t>decarbonisation</a:t>
            </a:r>
            <a:r>
              <a:rPr lang="de-DE" dirty="0" smtClean="0"/>
              <a:t> </a:t>
            </a:r>
            <a:r>
              <a:rPr lang="de-DE" dirty="0" err="1" smtClean="0"/>
              <a:t>of</a:t>
            </a:r>
            <a:r>
              <a:rPr lang="de-DE" dirty="0" smtClean="0"/>
              <a:t> </a:t>
            </a:r>
            <a:r>
              <a:rPr lang="de-DE" dirty="0" err="1" smtClean="0"/>
              <a:t>the</a:t>
            </a:r>
            <a:r>
              <a:rPr lang="de-DE" dirty="0" smtClean="0"/>
              <a:t> </a:t>
            </a:r>
            <a:r>
              <a:rPr lang="de-DE" dirty="0" err="1" smtClean="0"/>
              <a:t>energy</a:t>
            </a:r>
            <a:r>
              <a:rPr lang="de-DE" dirty="0" smtClean="0"/>
              <a:t> </a:t>
            </a:r>
            <a:r>
              <a:rPr lang="de-DE" dirty="0" err="1" smtClean="0"/>
              <a:t>system</a:t>
            </a:r>
            <a:r>
              <a:rPr lang="de-DE" dirty="0" smtClean="0"/>
              <a:t> </a:t>
            </a:r>
            <a:r>
              <a:rPr lang="de-DE" dirty="0" err="1" smtClean="0"/>
              <a:t>is</a:t>
            </a:r>
            <a:r>
              <a:rPr lang="de-DE" dirty="0" smtClean="0"/>
              <a:t> </a:t>
            </a:r>
            <a:r>
              <a:rPr lang="de-DE" dirty="0" err="1" smtClean="0"/>
              <a:t>the</a:t>
            </a:r>
            <a:r>
              <a:rPr lang="de-DE" dirty="0" smtClean="0"/>
              <a:t> </a:t>
            </a:r>
            <a:r>
              <a:rPr lang="de-DE" dirty="0" err="1" smtClean="0"/>
              <a:t>major</a:t>
            </a:r>
            <a:r>
              <a:rPr lang="de-DE" dirty="0" smtClean="0"/>
              <a:t> </a:t>
            </a:r>
            <a:r>
              <a:rPr lang="de-DE" dirty="0" err="1" smtClean="0"/>
              <a:t>challenge</a:t>
            </a:r>
            <a:endParaRPr lang="de-DE" dirty="0" smtClean="0"/>
          </a:p>
          <a:p>
            <a:pPr marL="457200" indent="-457200">
              <a:buFont typeface="Wingdings" panose="05000000000000000000" pitchFamily="2" charset="2"/>
              <a:buChar char="§"/>
            </a:pPr>
            <a:endParaRPr lang="de-DE" dirty="0"/>
          </a:p>
          <a:p>
            <a:pPr>
              <a:buFont typeface="Wingdings" panose="05000000000000000000" pitchFamily="2" charset="2"/>
              <a:buChar char="§"/>
            </a:pPr>
            <a:r>
              <a:rPr lang="de-DE" sz="2000" dirty="0" smtClean="0"/>
              <a:t>(</a:t>
            </a:r>
            <a:r>
              <a:rPr lang="de-DE" sz="2000" dirty="0" err="1" smtClean="0"/>
              <a:t>left</a:t>
            </a:r>
            <a:r>
              <a:rPr lang="de-DE" sz="2000" dirty="0" smtClean="0"/>
              <a:t> out </a:t>
            </a:r>
            <a:r>
              <a:rPr lang="de-DE" sz="2000" dirty="0" err="1" smtClean="0"/>
              <a:t>from</a:t>
            </a:r>
            <a:r>
              <a:rPr lang="de-DE" sz="2000" dirty="0" smtClean="0"/>
              <a:t> </a:t>
            </a:r>
            <a:r>
              <a:rPr lang="de-DE" sz="2000" dirty="0" err="1" smtClean="0"/>
              <a:t>here</a:t>
            </a:r>
            <a:r>
              <a:rPr lang="de-DE" sz="2000" dirty="0" smtClean="0"/>
              <a:t>: </a:t>
            </a:r>
            <a:r>
              <a:rPr lang="de-DE" sz="2000" dirty="0" err="1" smtClean="0"/>
              <a:t>collective</a:t>
            </a:r>
            <a:r>
              <a:rPr lang="de-DE" sz="2000" dirty="0" smtClean="0"/>
              <a:t> </a:t>
            </a:r>
            <a:r>
              <a:rPr lang="de-DE" sz="2000" dirty="0" err="1" smtClean="0"/>
              <a:t>action</a:t>
            </a:r>
            <a:r>
              <a:rPr lang="de-DE" sz="2000" dirty="0" smtClean="0"/>
              <a:t> </a:t>
            </a:r>
            <a:r>
              <a:rPr lang="de-DE" sz="2000" dirty="0" err="1" smtClean="0"/>
              <a:t>problem</a:t>
            </a:r>
            <a:r>
              <a:rPr lang="de-DE" sz="2000" dirty="0" smtClean="0"/>
              <a:t>, </a:t>
            </a:r>
            <a:r>
              <a:rPr lang="de-DE" sz="2000" dirty="0" err="1" smtClean="0"/>
              <a:t>see</a:t>
            </a:r>
            <a:r>
              <a:rPr lang="de-DE" sz="2000" dirty="0" smtClean="0"/>
              <a:t> </a:t>
            </a:r>
            <a:r>
              <a:rPr lang="de-DE" sz="2000" dirty="0" err="1" smtClean="0"/>
              <a:t>next</a:t>
            </a:r>
            <a:r>
              <a:rPr lang="de-DE" sz="2000" dirty="0" smtClean="0"/>
              <a:t> </a:t>
            </a:r>
            <a:r>
              <a:rPr lang="de-DE" sz="2000" dirty="0" err="1" smtClean="0"/>
              <a:t>weeks</a:t>
            </a:r>
            <a:r>
              <a:rPr lang="de-DE" sz="2000" dirty="0" smtClean="0"/>
              <a:t>)</a:t>
            </a:r>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36</a:t>
            </a:fld>
            <a:endParaRPr lang="en-US"/>
          </a:p>
        </p:txBody>
      </p:sp>
    </p:spTree>
    <p:extLst>
      <p:ext uri="{BB962C8B-B14F-4D97-AF65-F5344CB8AC3E}">
        <p14:creationId xmlns:p14="http://schemas.microsoft.com/office/powerpoint/2010/main" val="86378218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References</a:t>
            </a:r>
            <a:endParaRPr lang="it-IT" dirty="0"/>
          </a:p>
        </p:txBody>
      </p:sp>
      <p:sp>
        <p:nvSpPr>
          <p:cNvPr id="3" name="Content Placeholder 2"/>
          <p:cNvSpPr>
            <a:spLocks noGrp="1"/>
          </p:cNvSpPr>
          <p:nvPr>
            <p:ph idx="1"/>
          </p:nvPr>
        </p:nvSpPr>
        <p:spPr>
          <a:xfrm>
            <a:off x="1235075" y="1196975"/>
            <a:ext cx="8175625" cy="5472385"/>
          </a:xfrm>
        </p:spPr>
        <p:txBody>
          <a:bodyPr/>
          <a:lstStyle/>
          <a:p>
            <a:r>
              <a:rPr lang="it-IT" sz="2800" dirty="0" err="1" smtClean="0"/>
              <a:t>References</a:t>
            </a:r>
            <a:r>
              <a:rPr lang="it-IT" sz="2800" dirty="0" smtClean="0"/>
              <a:t>:</a:t>
            </a:r>
          </a:p>
          <a:p>
            <a:pPr marL="0" indent="0"/>
            <a:r>
              <a:rPr lang="de-DE" sz="1200" dirty="0"/>
              <a:t> </a:t>
            </a:r>
            <a:r>
              <a:rPr lang="de-DE" sz="1200" dirty="0" smtClean="0"/>
              <a:t> </a:t>
            </a:r>
            <a:endParaRPr lang="en-US" sz="1200" dirty="0" smtClean="0"/>
          </a:p>
          <a:p>
            <a:pPr>
              <a:buFont typeface="Wingdings" panose="05000000000000000000" pitchFamily="2" charset="2"/>
              <a:buChar char="§"/>
            </a:pPr>
            <a:r>
              <a:rPr lang="en-US" sz="1200" dirty="0" smtClean="0"/>
              <a:t>Chapters by </a:t>
            </a:r>
            <a:r>
              <a:rPr lang="en-US" sz="1200" dirty="0" err="1" smtClean="0"/>
              <a:t>M.Sagoff</a:t>
            </a:r>
            <a:r>
              <a:rPr lang="en-US" sz="1200" dirty="0" smtClean="0"/>
              <a:t> and </a:t>
            </a:r>
            <a:r>
              <a:rPr lang="en-US" sz="1200" dirty="0" err="1" smtClean="0"/>
              <a:t>R.Mendelsohn</a:t>
            </a:r>
            <a:r>
              <a:rPr lang="en-US" sz="1200" dirty="0" smtClean="0"/>
              <a:t> from </a:t>
            </a:r>
            <a:r>
              <a:rPr lang="en-US" sz="1200" dirty="0"/>
              <a:t>The Oxford Companion of Climate Change and Society (OCCCS), ed. by </a:t>
            </a:r>
            <a:r>
              <a:rPr lang="en-US" sz="1200" dirty="0" err="1"/>
              <a:t>Dryzek</a:t>
            </a:r>
            <a:r>
              <a:rPr lang="en-US" sz="1200" dirty="0"/>
              <a:t>, John et al., Oxford UP 2012, Parts 2,3 and </a:t>
            </a:r>
            <a:r>
              <a:rPr lang="en-US" sz="1200" dirty="0" smtClean="0"/>
              <a:t>9</a:t>
            </a:r>
            <a:endParaRPr lang="en-US" sz="1200" dirty="0"/>
          </a:p>
          <a:p>
            <a:pPr>
              <a:buFont typeface="Wingdings" panose="05000000000000000000" pitchFamily="2" charset="2"/>
              <a:buChar char="§"/>
            </a:pPr>
            <a:r>
              <a:rPr lang="en-US" sz="1200" dirty="0" smtClean="0"/>
              <a:t>Stern </a:t>
            </a:r>
            <a:r>
              <a:rPr lang="en-US" sz="1200" dirty="0"/>
              <a:t>Review on the Economics of Climate </a:t>
            </a:r>
            <a:r>
              <a:rPr lang="en-US" sz="1200" dirty="0" smtClean="0"/>
              <a:t>Change, 2006, </a:t>
            </a:r>
            <a:r>
              <a:rPr lang="en-US" sz="1200" dirty="0" smtClean="0">
                <a:hlinkClick r:id="rId2"/>
              </a:rPr>
              <a:t>www.hm-treasury.gov.uk/sternreview_index.html</a:t>
            </a:r>
            <a:endParaRPr lang="en-US" sz="1200" dirty="0"/>
          </a:p>
          <a:p>
            <a:pPr>
              <a:buFont typeface="Wingdings" panose="05000000000000000000" pitchFamily="2" charset="2"/>
              <a:buChar char="§"/>
            </a:pPr>
            <a:r>
              <a:rPr lang="en-US" sz="1200" dirty="0" smtClean="0"/>
              <a:t>Don </a:t>
            </a:r>
            <a:r>
              <a:rPr lang="en-US" sz="1200" dirty="0"/>
              <a:t>Fullerton and Robert </a:t>
            </a:r>
            <a:r>
              <a:rPr lang="en-US" sz="1200" dirty="0" err="1"/>
              <a:t>Stavins</a:t>
            </a:r>
            <a:r>
              <a:rPr lang="en-US" sz="1200" dirty="0"/>
              <a:t>, 1998, “How Economists See the Environment,” Nature, 395:6701, pp. 433-434, at </a:t>
            </a:r>
            <a:r>
              <a:rPr lang="en-US" sz="1200" dirty="0">
                <a:hlinkClick r:id="rId3"/>
              </a:rPr>
              <a:t>http://</a:t>
            </a:r>
            <a:r>
              <a:rPr lang="en-US" sz="1200" dirty="0" smtClean="0">
                <a:hlinkClick r:id="rId3"/>
              </a:rPr>
              <a:t>www.hks.harvard.edu/fs/rstavins/Papers/How%20Economists%20See%20The%20Environment.pdf</a:t>
            </a:r>
            <a:endParaRPr lang="en-US" sz="1200" dirty="0" smtClean="0"/>
          </a:p>
          <a:p>
            <a:pPr>
              <a:buFont typeface="Wingdings" panose="05000000000000000000" pitchFamily="2" charset="2"/>
              <a:buChar char="§"/>
            </a:pPr>
            <a:r>
              <a:rPr lang="en-US" sz="1200" dirty="0" smtClean="0"/>
              <a:t>IPCC</a:t>
            </a:r>
            <a:r>
              <a:rPr lang="en-US" sz="1200" dirty="0"/>
              <a:t>, 2007: Summary for Policymakers. In: Climate Change 2007: Mitigation. Contribution of Working Group III to the Fourth Assessment Report of the Intergovernmental Panel on Climate Change [B. Metz, O.R. Davidson, P.R. Bosch, R. Dave, L.A. Meyer (</a:t>
            </a:r>
            <a:r>
              <a:rPr lang="en-US" sz="1200" dirty="0" err="1"/>
              <a:t>eds</a:t>
            </a:r>
            <a:r>
              <a:rPr lang="en-US" sz="1200" dirty="0"/>
              <a:t>)], Cambridge University Press, Cambridge, United Kingdom and New York, NY, USA, at </a:t>
            </a:r>
            <a:r>
              <a:rPr lang="en-US" sz="1200" dirty="0">
                <a:hlinkClick r:id="rId4"/>
              </a:rPr>
              <a:t>http://</a:t>
            </a:r>
            <a:r>
              <a:rPr lang="en-US" sz="1200" dirty="0" smtClean="0">
                <a:hlinkClick r:id="rId4"/>
              </a:rPr>
              <a:t>www.ipcc.ch/pdf/assessment-report/ar4/wg3/ar4-wg3-spm.pdf</a:t>
            </a:r>
            <a:endParaRPr lang="en-US" sz="1200" dirty="0" smtClean="0"/>
          </a:p>
          <a:p>
            <a:pPr>
              <a:buFont typeface="Wingdings" panose="05000000000000000000" pitchFamily="2" charset="2"/>
              <a:buChar char="§"/>
            </a:pPr>
            <a:r>
              <a:rPr lang="en-US" sz="1200" dirty="0" smtClean="0"/>
              <a:t>IPCC</a:t>
            </a:r>
            <a:r>
              <a:rPr lang="en-US" sz="1200" dirty="0"/>
              <a:t>, 2007: Summary for Policymakers. In: Climate Change 2007: Impacts, Adaptation and Vulnerability. Contribution of Working</a:t>
            </a:r>
            <a:br>
              <a:rPr lang="en-US" sz="1200" dirty="0"/>
            </a:br>
            <a:r>
              <a:rPr lang="en-US" sz="1200" dirty="0"/>
              <a:t>Group II to the Fourth Assessment Report of the Intergovernmental Panel on Climate Change, M.L. Parry, O.F. </a:t>
            </a:r>
            <a:r>
              <a:rPr lang="en-US" sz="1200" dirty="0" err="1" smtClean="0"/>
              <a:t>Canziani</a:t>
            </a:r>
            <a:r>
              <a:rPr lang="en-US" sz="1200" dirty="0" smtClean="0"/>
              <a:t>, J.P</a:t>
            </a:r>
            <a:r>
              <a:rPr lang="en-US" sz="1200" dirty="0"/>
              <a:t>. </a:t>
            </a:r>
            <a:r>
              <a:rPr lang="en-US" sz="1200" dirty="0" err="1"/>
              <a:t>Palutikof</a:t>
            </a:r>
            <a:r>
              <a:rPr lang="en-US" sz="1200" dirty="0"/>
              <a:t>, P.J. van der Linden and C.E. Hanson, Eds., Cambridge University Press, Cambridge, UK, 7-22, at </a:t>
            </a:r>
            <a:r>
              <a:rPr lang="en-US" sz="1200" dirty="0">
                <a:hlinkClick r:id="rId5"/>
              </a:rPr>
              <a:t>http://</a:t>
            </a:r>
            <a:r>
              <a:rPr lang="en-US" sz="1200" dirty="0" smtClean="0">
                <a:hlinkClick r:id="rId5"/>
              </a:rPr>
              <a:t>www.ipcc.ch/pdf/assessment-report/ar4/wg2/ar4-wg2-spm.pdf</a:t>
            </a:r>
            <a:endParaRPr lang="en-US" sz="1200" dirty="0"/>
          </a:p>
          <a:p>
            <a:pPr>
              <a:buFont typeface="Wingdings" panose="05000000000000000000" pitchFamily="2" charset="2"/>
              <a:buChar char="§"/>
            </a:pPr>
            <a:r>
              <a:rPr lang="en-US" sz="1200" dirty="0" smtClean="0"/>
              <a:t>GEA</a:t>
            </a:r>
            <a:r>
              <a:rPr lang="en-US" sz="1200" dirty="0"/>
              <a:t>, 2012: Global Energy Assessment – Toward a Sustainable Future, Cambridge University Press, </a:t>
            </a:r>
            <a:r>
              <a:rPr lang="en-US" sz="1200" dirty="0" smtClean="0"/>
              <a:t>Cambridge UK </a:t>
            </a:r>
            <a:r>
              <a:rPr lang="en-US" sz="1200" dirty="0"/>
              <a:t>and New York, NY, USA and the International Institute for Applied Systems Analysis, </a:t>
            </a:r>
            <a:r>
              <a:rPr lang="en-US" sz="1200" dirty="0" err="1"/>
              <a:t>Laxenburg</a:t>
            </a:r>
            <a:r>
              <a:rPr lang="en-US" sz="1200" dirty="0"/>
              <a:t>, Austria</a:t>
            </a:r>
            <a:r>
              <a:rPr lang="en-US" sz="1200" dirty="0" smtClean="0"/>
              <a:t>.</a:t>
            </a:r>
          </a:p>
          <a:p>
            <a:pPr>
              <a:buFont typeface="Wingdings" panose="05000000000000000000" pitchFamily="2" charset="2"/>
              <a:buChar char="§"/>
            </a:pPr>
            <a:r>
              <a:rPr lang="en-US" sz="1200" dirty="0" smtClean="0"/>
              <a:t>The World Bank, 2013, Mapping Carbon Pricing </a:t>
            </a:r>
            <a:r>
              <a:rPr lang="en-US" sz="1200" dirty="0" err="1" smtClean="0"/>
              <a:t>Inititiatives</a:t>
            </a:r>
            <a:r>
              <a:rPr lang="en-US" sz="1200" dirty="0" smtClean="0"/>
              <a:t>, Washington D.C., available at </a:t>
            </a:r>
            <a:r>
              <a:rPr lang="en-US" sz="1200" dirty="0" smtClean="0">
                <a:hlinkClick r:id="rId6"/>
              </a:rPr>
              <a:t>http</a:t>
            </a:r>
            <a:r>
              <a:rPr lang="en-US" sz="1200" dirty="0">
                <a:hlinkClick r:id="rId6"/>
              </a:rPr>
              <a:t>://</a:t>
            </a:r>
            <a:r>
              <a:rPr lang="en-US" sz="1200" dirty="0" smtClean="0">
                <a:hlinkClick r:id="rId6"/>
              </a:rPr>
              <a:t>www-wds.worldbank.org/external/default/WDSContentServer/WDSP/IB/2013/05/23/000350881_20130523172114/Rendered/PDF/779550WP0Mappi0til050290130morning0.pdf</a:t>
            </a:r>
            <a:endParaRPr lang="en-US" sz="1200" dirty="0" smtClean="0"/>
          </a:p>
          <a:p>
            <a:pPr>
              <a:buFont typeface="Wingdings" panose="05000000000000000000" pitchFamily="2" charset="2"/>
              <a:buChar char="§"/>
            </a:pPr>
            <a:r>
              <a:rPr lang="en-US" sz="1200" dirty="0" smtClean="0"/>
              <a:t>McKinsey and Company, 2009, Pathways </a:t>
            </a:r>
            <a:r>
              <a:rPr lang="en-US" sz="1200" dirty="0"/>
              <a:t>to a Low-Carbon Economy: Version 2 of the Global Greenhouse Gas Abatement Cost </a:t>
            </a:r>
            <a:r>
              <a:rPr lang="en-US" sz="1200" dirty="0" smtClean="0"/>
              <a:t>Curve, available at https</a:t>
            </a:r>
            <a:r>
              <a:rPr lang="en-US" sz="1200" dirty="0"/>
              <a:t>://solutions.mckinsey.com/climatedesk/default.aspx</a:t>
            </a:r>
            <a:endParaRPr lang="en-US" sz="1200" dirty="0" smtClean="0"/>
          </a:p>
          <a:p>
            <a:pPr marL="0" indent="0"/>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37</a:t>
            </a:fld>
            <a:endParaRPr lang="en-US"/>
          </a:p>
        </p:txBody>
      </p:sp>
    </p:spTree>
    <p:extLst>
      <p:ext uri="{BB962C8B-B14F-4D97-AF65-F5344CB8AC3E}">
        <p14:creationId xmlns:p14="http://schemas.microsoft.com/office/powerpoint/2010/main" val="30776368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err="1" smtClean="0"/>
              <a:t>Climate</a:t>
            </a:r>
            <a:r>
              <a:rPr lang="de-DE" dirty="0" smtClean="0"/>
              <a:t> </a:t>
            </a:r>
            <a:r>
              <a:rPr lang="de-DE" dirty="0" err="1" smtClean="0"/>
              <a:t>policy</a:t>
            </a:r>
            <a:r>
              <a:rPr lang="de-DE" dirty="0" smtClean="0"/>
              <a:t> </a:t>
            </a:r>
            <a:r>
              <a:rPr lang="de-DE" dirty="0" err="1" smtClean="0"/>
              <a:t>as</a:t>
            </a:r>
            <a:r>
              <a:rPr lang="de-DE" dirty="0" smtClean="0"/>
              <a:t> </a:t>
            </a:r>
            <a:r>
              <a:rPr lang="de-DE" dirty="0" err="1" smtClean="0"/>
              <a:t>collective</a:t>
            </a:r>
            <a:r>
              <a:rPr lang="de-DE" dirty="0" smtClean="0"/>
              <a:t> </a:t>
            </a:r>
            <a:r>
              <a:rPr lang="de-DE" dirty="0" err="1" smtClean="0"/>
              <a:t>action</a:t>
            </a:r>
            <a:r>
              <a:rPr lang="de-DE" dirty="0" smtClean="0"/>
              <a:t> </a:t>
            </a:r>
            <a:r>
              <a:rPr lang="de-DE" dirty="0" err="1" smtClean="0"/>
              <a:t>problem</a:t>
            </a:r>
            <a:endParaRPr lang="en-US" dirty="0"/>
          </a:p>
        </p:txBody>
      </p:sp>
      <p:sp>
        <p:nvSpPr>
          <p:cNvPr id="3" name="Content Placeholder 2"/>
          <p:cNvSpPr>
            <a:spLocks noGrp="1"/>
          </p:cNvSpPr>
          <p:nvPr>
            <p:ph idx="1"/>
          </p:nvPr>
        </p:nvSpPr>
        <p:spPr/>
        <p:txBody>
          <a:bodyPr/>
          <a:lstStyle/>
          <a:p>
            <a:pPr>
              <a:buFont typeface="Wingdings" panose="05000000000000000000" pitchFamily="2" charset="2"/>
              <a:buChar char="§"/>
            </a:pPr>
            <a:r>
              <a:rPr lang="en-US" dirty="0"/>
              <a:t>Cost of </a:t>
            </a:r>
            <a:r>
              <a:rPr lang="en-US" dirty="0" smtClean="0"/>
              <a:t>inaction:			  5 </a:t>
            </a:r>
            <a:r>
              <a:rPr lang="en-US" dirty="0"/>
              <a:t>– 20 % of global GDP/year </a:t>
            </a:r>
          </a:p>
          <a:p>
            <a:pPr>
              <a:buFont typeface="Wingdings" panose="05000000000000000000" pitchFamily="2" charset="2"/>
              <a:buChar char="§"/>
            </a:pPr>
            <a:r>
              <a:rPr lang="en-US" dirty="0" smtClean="0"/>
              <a:t>Cost </a:t>
            </a:r>
            <a:r>
              <a:rPr lang="en-US" dirty="0"/>
              <a:t>of action (550ppmv</a:t>
            </a:r>
            <a:r>
              <a:rPr lang="en-US" dirty="0" smtClean="0"/>
              <a:t>):        1 % </a:t>
            </a:r>
            <a:r>
              <a:rPr lang="en-US" dirty="0"/>
              <a:t>of global </a:t>
            </a:r>
            <a:r>
              <a:rPr lang="en-US" dirty="0" smtClean="0"/>
              <a:t>GDP/year</a:t>
            </a:r>
          </a:p>
          <a:p>
            <a:pPr>
              <a:buFont typeface="Wingdings" panose="05000000000000000000" pitchFamily="2" charset="2"/>
              <a:buChar char="§"/>
            </a:pPr>
            <a:r>
              <a:rPr lang="en-US" dirty="0">
                <a:solidFill>
                  <a:srgbClr val="FF8000"/>
                </a:solidFill>
              </a:rPr>
              <a:t>But: Self-interest impedes cooperation (prisoner’s dilemma)!</a:t>
            </a:r>
            <a:endParaRPr lang="en-US" sz="1800" dirty="0">
              <a:solidFill>
                <a:srgbClr val="FF8000"/>
              </a:solidFill>
            </a:endParaRPr>
          </a:p>
          <a:p>
            <a:pPr>
              <a:buFont typeface="Wingdings" panose="05000000000000000000" pitchFamily="2" charset="2"/>
              <a:buChar char="§"/>
            </a:pPr>
            <a:endParaRPr lang="en-US" dirty="0"/>
          </a:p>
          <a:p>
            <a:endParaRPr lang="en-US"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38</a:t>
            </a:fld>
            <a:endParaRPr lang="en-US"/>
          </a:p>
        </p:txBody>
      </p:sp>
      <p:pic>
        <p:nvPicPr>
          <p:cNvPr id="8" name="Picture 7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33177" y="2648098"/>
            <a:ext cx="7180263" cy="3805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20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Stern review (2006)</a:t>
            </a:r>
            <a:endParaRPr lang="it-IT" dirty="0"/>
          </a:p>
        </p:txBody>
      </p:sp>
      <p:sp>
        <p:nvSpPr>
          <p:cNvPr id="3" name="Content Placeholder 2"/>
          <p:cNvSpPr>
            <a:spLocks noGrp="1"/>
          </p:cNvSpPr>
          <p:nvPr>
            <p:ph idx="1"/>
          </p:nvPr>
        </p:nvSpPr>
        <p:spPr>
          <a:xfrm>
            <a:off x="1235075" y="1196975"/>
            <a:ext cx="5708463" cy="4525963"/>
          </a:xfrm>
        </p:spPr>
        <p:txBody>
          <a:bodyPr/>
          <a:lstStyle/>
          <a:p>
            <a:pPr marL="0" indent="0"/>
            <a:r>
              <a:rPr lang="it-IT" sz="2800" dirty="0"/>
              <a:t>Anthropogenic climate </a:t>
            </a:r>
            <a:r>
              <a:rPr lang="it-IT" sz="2800" dirty="0" smtClean="0"/>
              <a:t>change…</a:t>
            </a:r>
          </a:p>
          <a:p>
            <a:pPr marL="0" indent="0"/>
            <a:endParaRPr lang="it-IT" dirty="0"/>
          </a:p>
          <a:p>
            <a:pPr marL="0" indent="0"/>
            <a:r>
              <a:rPr lang="it-IT" dirty="0">
                <a:sym typeface="Wingdings" panose="05000000000000000000" pitchFamily="2" charset="2"/>
              </a:rPr>
              <a:t> … </a:t>
            </a:r>
            <a:r>
              <a:rPr lang="it-IT" dirty="0" err="1">
                <a:sym typeface="Wingdings" panose="05000000000000000000" pitchFamily="2" charset="2"/>
              </a:rPr>
              <a:t>is</a:t>
            </a:r>
            <a:r>
              <a:rPr lang="it-IT" dirty="0">
                <a:sym typeface="Wingdings" panose="05000000000000000000" pitchFamily="2" charset="2"/>
              </a:rPr>
              <a:t> the </a:t>
            </a:r>
            <a:r>
              <a:rPr lang="en-US" dirty="0">
                <a:sym typeface="Wingdings" panose="05000000000000000000" pitchFamily="2" charset="2"/>
              </a:rPr>
              <a:t>“biggest market failure the world has ever seen” (Stern)</a:t>
            </a:r>
          </a:p>
          <a:p>
            <a:pPr marL="0" indent="0"/>
            <a:endParaRPr lang="en-US" altLang="it-IT" dirty="0" smtClean="0"/>
          </a:p>
          <a:p>
            <a:pPr marL="0" indent="0"/>
            <a:r>
              <a:rPr lang="en-US" altLang="it-IT" dirty="0" smtClean="0"/>
              <a:t>Climate </a:t>
            </a:r>
            <a:r>
              <a:rPr lang="en-US" altLang="it-IT" dirty="0"/>
              <a:t>change </a:t>
            </a:r>
            <a:r>
              <a:rPr lang="en-US" altLang="it-IT" i="1" dirty="0" smtClean="0"/>
              <a:t>externalities</a:t>
            </a:r>
            <a:r>
              <a:rPr lang="en-US" altLang="it-IT" dirty="0" smtClean="0"/>
              <a:t>:</a:t>
            </a:r>
            <a:endParaRPr lang="it-IT" dirty="0" smtClean="0"/>
          </a:p>
          <a:p>
            <a:pPr>
              <a:buFont typeface="Arial" panose="020B0604020202020204" pitchFamily="34" charset="0"/>
              <a:buChar char="•"/>
            </a:pPr>
            <a:r>
              <a:rPr lang="it-IT" dirty="0" smtClean="0"/>
              <a:t>Costs/damages from emission of one ton of CO2 is not paid for.</a:t>
            </a:r>
          </a:p>
          <a:p>
            <a:pPr>
              <a:buFont typeface="Arial" panose="020B0604020202020204" pitchFamily="34" charset="0"/>
              <a:buChar char="•"/>
            </a:pPr>
            <a:r>
              <a:rPr lang="it-IT" dirty="0" smtClean="0"/>
              <a:t>Innovations (e.g., green technologies) receive less benefits than the society</a:t>
            </a:r>
          </a:p>
          <a:p>
            <a:pPr marL="0" indent="0"/>
            <a:endParaRPr lang="it-IT" dirty="0"/>
          </a:p>
          <a:p>
            <a:pPr marL="0" indent="0"/>
            <a:endParaRPr lang="it-IT" dirty="0" smtClean="0"/>
          </a:p>
          <a:p>
            <a:pPr marL="0" indent="0"/>
            <a:endParaRPr lang="it-IT" dirty="0"/>
          </a:p>
          <a:p>
            <a:pPr marL="0" indent="0"/>
            <a:endParaRPr lang="it-IT" dirty="0" smtClean="0"/>
          </a:p>
          <a:p>
            <a:pPr marL="0" indent="0"/>
            <a:endParaRPr lang="it-IT" dirty="0"/>
          </a:p>
          <a:p>
            <a:pPr marL="0" indent="0"/>
            <a:endParaRPr lang="it-IT" dirty="0" smtClean="0"/>
          </a:p>
          <a:p>
            <a:pPr marL="0" indent="0"/>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3</a:t>
            </a:fld>
            <a:endParaRPr lang="en-US"/>
          </a:p>
        </p:txBody>
      </p:sp>
      <p:sp>
        <p:nvSpPr>
          <p:cNvPr id="5" name="AutoShape 2" descr="data:image/jpeg;base64,/9j/4AAQSkZJRgABAQAAAQABAAD/2wCEAAkGBhMSEBUUEhAQFRUWFBIUFxcWFRUYFBUVFhUVFxQYFxQXHCYgFxojHRUVIC8hIycpLC0sGh4xNzEqNSYsLSkBCQoKDgwOGg8PGjAkHyUsLC4sLikpLyopKTQxKSwsLCwsLCwuLC0pLCosLCktKSwsLCw0LCwsLC0sLCwsLCwsLP/AABEIAQwAvAMBIgACEQEDEQH/xAAbAAEAAgMBAQAAAAAAAAAAAAAAAwQCBQYBB//EAEMQAAIBAwMCBAMFBQUGBgMAAAECAwAEERIhMQVBBhMiUTJhcQcUgZGhI0JisdEVUpLB8BYzcoLh8SRDU6KywhclNP/EABoBAQADAQEBAAAAAAAAAAAAAAABAgMFBAb/xAAyEQACAQIEAwYFBAMBAAAAAAAAAQIDEQQSITETQVEFFCKh4fBhcYGRwTJC0fEjUrEV/9oADAMBAAIRAxEAPwD4rSlK+iMhSlKAUpSgFKUoBSlKAUpSgFKUoBSlKAUpSgFKUoBSlKAUpSgFKUoBSlKAUpSgFKUoBSlKAUpSgFKUoBSlKAUpSgFKUoBSlKAUpSgFKUoC90qGBi/3iWSNQhK+XGJGZ9SgLgsoAwWJJI+H3wK6+XwNZw38NpJdXEjyPZ7CJY1ZLgoDiQO+HUODuMHSRniuFiQFgCwUE4JOSB88AE/lXe9b8S2knWbS7SZmhjNoXzG6uPu+nOF3zq07YPffHNYVM19HyJRpfFfgi4tppCtvN93N1LBAx9RfDsI1231MBkZAz2rVdV8Pz2wUzRFAxYKcqQWQ4dcqSAykgFTuO4rvrLx5aQ6m1M5/tpr/AE+WwzAVdBudvMGvVj5c1zXjTrCyaY4r0XEKvJIqrapbrHrxyFVdTnG5xjbneqwnO6TQLF54StY7a2maa6zc288ygRKyo0WRh8HOksPiA2G5Fc//ALOXPkfePIk8rAbXjbSW0hsc6NXp1YxnbNdnc+JrZrKztx1CdEhgmiuESKTEwkbVpUH0nuuphtswB4qHqPii2f7pdR3EqvFBZwTWmh9Mgt3QkCQHR5Tac4OSCBtvtEZzQ0OZuvB15Ggd7aRVLIhzjKu+NCyLnMZORgOBnIrLqXgu9t43lmtZESNlVydPoLY06gDkA5G/FdV1XxVaD+0fLnaUdRnt3wY3XyI1lMrmTI9TAnSAmdhnParnVfHdk8nU5FZm+9TdOkiRo2AZbZkeRXP7ucEDn9acSp096CyOGufCF5HH5j20iplFJOMoZMeX5i51R6sjGoDORVuT7OuoqCTZTDSyK3w5UvjSSM7Lv8R2+e1dH1vxZa56k0U7Sf2iYQqmN18hQ4eQy5GCy7qoQt75HFTeI/GdnOerFJH/APGJYrDmNh/uAhfX/d+DA5pxKnTy+XqLI5q28JtGL1bu1uxLbwqw0GMLEzbq02rmMj+7n+mubwndhUb7rNiRkVPTklpN4xpG41DdcgZ7ZruOreNLJ3vmSRj59hbW0WY33eLGoN7A6Bv8/rVbrXiq2fqC3tvf3EYmlt5ZIRExMLxppy2o+XKF3wN9mI25opz6DQ4bqXSZbdlWVCpZdS7ghlyVyrKSCMqw2PINW28J3YgM5t5PLCq5O2QjfA5TOoIezEYPvWx8c9Wtbh4mt0jV9DeeYleO3aQuSDFE+6enBbgZJ55PSdW8bWhnvbuKRi15YC0W38tgYWZI43LuRoKKI8jSSSW4GKu5zstAarxT4Wi6fDEk1tMzzWqyecJQum5YaigTBUxqMA9yTkEcVxFdP496vBcS27QSFglpbwNlGXDxLpOM8qeR/KuYq1K+W73IYpSlagUpSgFKUoBSlKAyRCSAASSQABuSTwAK6qX7OZo2RLm5sbaWQArDNKwkwfh16EZY8/xstT/Y/Aj9atRIAQGkYZ41pFIyfiGAI+YFUPtIldur3pkzq+8SgZ/uKdMf4aAv4Vi5NzyLpck2nhH7MzdXlzaXE5t5LZC7AIJchSA2GDgDGpT3zntitV03wzBJ06e6a/hjliYKtuwHmSD07j1Z31HGFI9JyR27P7E7mSTqF28xZnawclm5I1QhSffYDfvWs6J0e3k8NXtw1vF58U0aLL6telngJ5OAcOw2A2rJzkpNN9BY+eUr6v1aOztendLuR0u0eSfV5gczFTjSCca9ye2rIGTse2+uug2EPiBLAdMtmjuI9bMxkLIfLkOIl1aUH7P2zljuNgLd4XTr5Cx8KpXcdP6bbx3N9FHYz3dxHPJHaxaWeFUWVlZ5QjBmIUDGdvf5djf9CtoOvdLVbKBfPt43liC/sxIfM9SrkgFSvzHp/GpdZLkLHxmaFkYqysrDYgggg/MHisK+0XfSLbqHWL4yW0Ma2S3MsrGWXFw4wI/OOTojGlidAzgYrlfGEVienxusnT/vqzaWFl5giaAhiCyuB6gQNx+uaRr3aVhY47o3RZruZYbeNpJG4UY7ckk7AD3O1b7/APHcpaSOO7sJZ4lZnhSZvM9AJcKzIEcqAchWOMGus+xVNNp1WWP/APoS1xGR8Qyk7en6sifkK+YWF1JHKrQswkBwpX4skacAd8g4x3zU5pSk0uQOmg8Do/RpOorctqjlWJojEANRdBtJr39Mit8PuPnXI19V8OXaxeFp2eBJl/tBfRIXCNtBjVoIYgEcZHH4VX8fdIsVHSbn7sYI7qISXCW/OAIT+zVjgN+0YflVIVXmafVix8ypX1y76DA/SOoTN0pbVYmiNozI63BjLhdTs7Etnb5bnGcbVrmG0tuhWN7/AGbaSSyTMj6/N0sE85ckB8kkRg4zpyc44Atx1052Fj5ZSvsniPwT0/8A2gs4DGsFvcW6yvGrFVMmZdKA/uaiijbHywTWPQbKGQ3xvui2tvDaxSPG5jljAdThI3fWPOLbcbn/AJhUd4Vr2Fj47SvrVp4ctra1s7iUdLVrxmnlF15ulYCykRWyKGC4V92O+cb1wPjW3tUv5lsXD22pTGQSQAyKzKC25AYsN/bvzV4VVN2SFjR0pStiBSlKAnsL54ZUliYq8bK6sOQynINdp1vxtYX8iz3nT5hcBVEht51SKfSABrV42ZdgBsc477DHCUqkoKTuD6B4e+1CO2vbq6azZvPjEKRpKESKFQqqoPlnOFRAOOOKo2PjiGLpNx09baY+fIZPMMq+kgxmMaPL3GIkzvvluNscbSq8GH/PIXO26349guLWxt/usyrZsu/nKTIuBrH+79JJUYO4G+xrZ3P2sxP1eLqX3OQGOFo/L85cEkOobV5ew0yNtjnG9fNqVHBh7+JNz6BB9o9v5F9BJZzGO8uGuMxzhJQWKsY2k8shkyDj08E7HmnUvtPje6sLmOzZJLNEjIM2pJI1BGkDQCp9TYbfncGvn9KcGAufRY/tQgi6jLdQ2Unl3KOl1FJMGWQPjOjCDRgg8lgckemuY8RdQsX2srOaLLai0sxkIGD6EUAADflix2HG+dDSpjSjF3RFzfeDPGE3TbkTw4bYo6N8MiHBKnHByAQexHcZB3Mfizp0U7XVv06dZvWY0a4Q28MjA4dFEWo6ScgE4B9sDHEUqXTi3cXOvh8bRL0Zunfd5CWlExl81cBwV4j0fDhcfF3zW4uPtWiMnTnSyb/9eCih5VYSIY1jycRjS40qwPGe1fOKVHBgxc+i3H2lWhjv4hY3JW+YO7NdAuHBLDB8o4UHGBvxz7a3qfjmGbpdrYfdplW3kDmTzVJfOvzAF8v058xsc425rjKVCoxRNz690zxCnW+t2sos1UW8L64pZBIsiR6iugaFzIDJkA5Gw9jmaMdN6sbhXj6rbGGOadnlmZ4IWB31K7HSck+nAzuNq+QWt08bh43dHU5VkYqyn3DDcVf6l4ou7hdE93cyrnOmSV2XPvpJxms3Q18Lt+Bc6a28d2s3T4rTqFnLMbfUIJYpRG4U/uNkEY2AzvsF2yMnjeoTo8jNFF5SE+lNTPpAAG7tuxPJOwyTgAbCvSt4wUdiBSlKuBSlKAUpSgFKUoBSlKAUpSgFSW8gV1LKHUMCVJIDAHdSRuM8bb1HSoB2NtaW/mRKbeMCSymnZsyMVYW102ys+DhlRhwcqN8E1Um8IRorO92qR4j8tmjOXaS2S4AZVY6dpEXYtuTjIBrUN124JUmeUlUMSnUcrGwKsg9lIJGOME17/tBc4YfeZsOqI41thlRdKA77gL6R7DbivMqdRbMm6Nj03psb2bsEVplErsrF1fylC4lgOQkmgiTWh3xuOCVs9Y8JQQmY/eyESW5hTXGAzyW6qXX0ucZLooPudwoGa55OpyiMxCVxGc+jUdO+NW3z0rn3wParD+Irkq6m5nIfBcF2w5Axlhnc/Pv3qXCpe6Y0N6PBUJneEXbkpcw2hPkADzJTOFP+9+EeSMn+I4zjePwT0mKfWHhjkYS2qqGd0LLIzh0Qqwy7ADT88Y5wdMPENzrL/eZtTOshbW2oyICEcnuwBODzuarw9SlRWVZXVXKswBIDFTlSQOSDuPajp1HFpy6euw0N70/wpE4iaW6EHnuRErIWbT54h9RyMEHWT2wh3GRUtv4R1K0WtVkWSDzS8ZDQ/wDh7qaVQQ5zpWHcaclsDK4OdNeeJLmVWV7iQq7a2XOFZ9suyrgMxwCWO5IBOTUcfXLhSStxMCZRMSHYEyjOJCc51+pt+dz70yVf9vf2GhvrbwQkwzBdeYP2i7R4/aiFJIovj3aRmaMYyMo3IrnOpWqxyuivrCnTqxjJGzbZO2cjOd8Z71m3WZy5czy6y6SFtbZ1x58ts5+JdRwe2TiqdaQjNPxO5ApSlagUpSgFKUoBSlKAUpSgFKUoBSpiijvmtl0uSMA6owx43bAA/CvXHDXV5P8AP8Gcp5VexrIrZ2+FHb6KT/KrC9EuCMi3nI9/LfH54rrrLxmUXQiooG2F3z27/wBKtjxLtu6q2RgAAAZ7ECqvDSPO8S1+0+eSwspwysp9iCD+RrCu/wCoeJ/QAziQj91xqPzHOCP61TtDZTE+bbrHnHDsPqVxgZ/4sip7rLg8aOq+T/vyCxWl3HQ4yld7e/ZYzx+bZTpMuMmNsLKv/wBW/SuLvunSwvoljdGHZgQfqPcfOvDCrCf6Xc9MZxmrplalKVoXFKUoBSlKAUpSgFKUoBSlKAUrxmxUTNmvNWxEaem7JSuSNN2A/H+lRZrylcyrWnUd5F0rEiSGpQaihG+/HesnO+3H+u3avZQryjG827cirRYiY525+oFTfeiNtO/B3O/1HvVMjOw5rfdFtlXd8MfbsP612KcZYrwO+Vc1t/Z5qrjBXZHah+fKYggbqvf2IrYRXCkYMaE55229xg8VtUWNlIACkjYjbB+lal+jMoy6gDnKkYz88bj8qyqdlyk3w56vTxaP6bnPcoz1NrZdSMJBQlcHYjY9vbNdl98gv4TFdLGXAyCdj9QeVPzBr5kLWbVgb57M36Ctxb2Myrq0PgHlSGI/I5r5aph6mFm9HoYqLpvNBlPxb9nslqDLCTLDyTj1x/8AGByP4h+OK5CvrvSuvzlsacgKdS4wNIHJB4rm/G3gxVT71ar+zO8kY/8ALz+8o/ue4/d+nHSwmNVTwy+508PiFVVuaOGpSldQ9QpSlAKUpQClKUAoTSo5G7VlVqcOOYJXMWbNY16q52FWlsCH0yakOcEYyw/5SRv8q4vim77s12KlZhferlzbogwuonuTp9hsoUng53z7bCoZ4cAZ2Pce221Sll3RBEWzsNhWIrys0FaRvUkuvv7DYtxrgVLHKRwahQVnX3mGajBKKt8DyyV9zaWnUvc1uoL4OpVuDXI1Yt7srW7hGfwZ5J0OcTdfegVBZhgcZOODjIFSLKGywZV+g9voK5q7lzkjT9O/4VlBeMnpJ2IyPb1DYg/1rgdoqnKs4Pcnu3hujteieJZY3Uaywzg7atu/O+PxrvYAjAMhXQ3YAadwRkD27EV8i8NrIH74Psf1BH411tuCgcxyElRqC4PH72OeO9fKzo1KT8Wv4MbulPTU5rx34TNpKHRSIZSdI/8ATcfFGf5j3H0NctX3QonUrJ4XI1aRv3Vh8D/gfbkZFfELm2aN2RxhlYqw9mU4I/MV1sNVzxs90dOE1OOZEVKUr1FxSlKAUpSgBNQE1LIdqjRcmuZi5OU1BF4my6bbYjMuRrBAQdxjJZ+dsekD3z8q8mUkam5bTgnuNWNQyd+Md+9SRgaAuScBmJGohRsAMDb55+f5+SoQBk8jI3BYEjg43HHHPB7174U4Qp8Nbvd+/wCTO93cxjkHfc7DJwduw34OwGao3EhLEnGSTnjnvxx32qygyDjc4z+AyT/LP4VSJrnYpw0jBbeZpExqWMb8VHWerFZUGk8z5Esso/v/ANqyjcHjf+VVtXpNZWZ3/CvocPjpSrU6W6f3MXHRstlaxJrOqdzKc4rs4+vHCU87M4LM7GE+c/XegmOADuBnHy/6VGWrOOLPcD65xXwtSreo5x59ffU9VtDcdN6yYxj249vxxWztutMf2ibNsTjOcjkfMf5E1ymNvpV3ps2AwzjPevRUn3jw/A8dWhGzaPpPg3qultQOM/pv/KtT9rnSAl0lwg9M6Zb5SJgN+YKH861/hm90nDHbjI7DPPyrfeLB5ti6klmiMcqn5A6G/DD5/wCWrQi6covkRR8KsfNaUpXQPSKUpQClKUBHLWUAydv9f63rGWrdpgJqwc6ux7d//jz865bSliLS2L8izFGGTG+xIAC77+54/wC3aiW5JwQeRxvvnGDjhjzvjirMDx6WIMbHdc+rIyDhgvAAIHq924O9TaCwy2cYVgRkBmXYkrkcAv6t/wDOvXXxKlpAzSNdfWoVVw2cgHG+AckYb8AD3+L641RFdT1mx/Z6lRgo0q23q81h6gSAQASr4x2UE7nA5ySLA5BP9R7EZrlT1dzREFZjtWJpUQdmWM2fbHzzU9onJqrV3zQqDH4fWu12U4SrOvVdlBXMp7WRKa1znevXmJ5r10A7j881XtPtBY1pQVkur3+nqyYQy7kdW4SCRn+6fzANVcVsrW39OcDAAJyNyGwNs9s7bVxol2QzWWOPnzgcEDb3PyHvXv3U6dQAx6v3lO434HAwfx3pcMclNZKrsuoAew4ztx+gr2BTnAx2HfIJ/T359q3ovLK5D2L/AEe/Ebhm2Gcnk7Y4xXWffRJbzHbDQyKuPbTnB9jt+lcNcKBjTnScDfAO3O351v8AoeTE6A4LBuOMsNKjI/l867cslVfKx5mrHL0pSqmwpSlAKUpQEctTRynymXO2pWx9MjP/ALqilFIu+P8AW/8A1rj4hWqsutjOxuQj5K6hggj6jGfqOfwrprRBg6SCdQIOMagSWUjbbhMjIY6sCuVf1HYfXAA4+Q+W9be/uRB5aRZ+AMxbklhwBthTuRsDht87VhGViWjeW5lf4YtboUPwg7aTkEAZwxIGDzpHOARrbvp6evzIp1bIIKgFl3YOHjI23Bxx+oA1k/XZWIIOkjgryNgNmO42Ud+wqK66zNKoWSaRwrFhqYnDEKCcn5Ko/CpckQkZXcAwXXYE9sAKTg4C5Jxg+/aqOKtSX2pQrLnGcHO+4wOc7bD8qj1Aqc4zgYGCO/y/zqhJBXua8pUEilKUBPa2pkJCg7KzHYnAUZPFS2DnWq78njGRzvntjNZ9MmVWXIU+pW9Q2wu5yRg4+QYcc1v1eHVJKiZ16B6gmFZmLFlX4mA04/dz3O+DpGNyrZq3tPUSVA1ZONwFxnbJ3xsD7nY1TC4PHG/bHy/mP0rZXA0qD6gvqIPIPbbOzEHIJ4296o6teSBlscDfOD7AfSto2TIMbO2L7452B7f6ziux6RaxBWYg+hXkXG3qRG3b342rk7e4HmrjcZBJAAwoxnYcYGduOK2i9R0wS7nDJoXnBJOG5+RNdjDZXQahy3fV8zGaedXOepSlDQUpSgLXTumyTvoiXU+lmC5GWCgsQoPxNgHAG54GTUo6JKSwATKwi4b1rtGVVgedzh19PO9Q2N80TFlAyUZMnO2oYyMEYYdjVyXxJK0ksjaC80XkudOMrpRcgLgBjoBz7596o819AV5+jSKgZvLXUEIUugfTIMoxTOQpGDn2IPBGc5PC1yjhGj9RnltgNS5MsYXzBz8I1r6vh+expcdYZ1UPHEWVY014OspGMIpIONlCrkAHCgZqxd+Mbl5Fcsupbia5U4Jw82kSLpYkaDoA04xjPvXgxUJaTLRKkfh6YugUI2tJZEZXUoyxKzS4bOMqFOV5423GasPTpHjkdVBSIKXORsHYKpwTk7kccd62Ft4hlVlMccYWNJ1VAH0L56FJW+LVqKnGS22BjgV5b+IpFR1QRKrCXUgBCusiLHgjVvpA1LncHJ3NeAuUL3pjxBC4A1qrgahq0squhKjcAq6kH6jkECynhuYtGoCapQjIpkRWIcIY9mI+LWuPffuDjDqHW3liiiYIEi1aQoPLBA3JOM6AcDAyWOMk1OviiUC3AWPFs4kjGDjX6Mk5bglASFwCSxxkmoBFH4dmYSEeXiLRrPmR4BcMVGQcH4WB9iN8VhN0KVYFnITy2AIw66sF5EBKZyBqikHH7vzGZrLxJJEJgqRkTMrODrxsXwuzDK+tsg5BHOaSeJJGtltmWMxqulQQcg+ZJIHB1bPmWQZGxDYIOBgCO+8PzQqWkUBQISDqU6hMrNGyYPqBCPuOCpBwdq1tbW/8RyzRGJtATWkgUL8LKhT0kkkAg5IzjIzWqoBSvSK8oDKMHOwyfpn9K39qrYBZcFVLkaRgqu+cHYbA/EMZ/KqHSUJDAc6k987BvbtwN6u3RGNKbEMhbB1IoC+rZjuS2+P4RwMAeqlSbjdbvZdSjepA3VmOWXGCQmGOMjBwWK47ljzj/Otdzs0mAyn0hfTjTjGSBjsMkZ+RqykCKp7khgW7+x27VCIFByoPyJOfxrpUux8TOUc2ie+u3qU4keRLYqFJ1erIw2MA49gcHH5VWmXTsCffGdh+FTFsb1UZsmuzjKFChCNOnHXz9spFtu55SlK5hoKUpQClKUAr1Tgg+xzXlKhq4JpJQCQUHuCMD/LjFYTRhgXTAxyOCONwO4+n5V7jUMd+39KrqxU/Q1z8VTyvN+1+RaJ7NJqJY4BzvgADPvgfTtUVTTSZzhcdz9ex/XFQ1z3oXFKUqAKUpQHuaY2ryrNrHnbSOed/yxxWlKlKrNQgrtkN2V2e2UYzqOduMf3u1XM7fIduw+QrAIBwK97V912f2fHCw1/VzZ5ZTzHpbNeMdq8zUE8mdu1erEV40YN7vkiErmLy6vpWNAKV81KcpvNN6s22FKUqCRSlKAUpSgFKUoBWZIOx/OsKVKfLkQRyRkVhirIb8RWSWwb4WAPsdvyzsa8M8Dmf+J/R7+pbPbcp0qeW0ZeQfyqFlI5rn1KNSk7TTRdNPY8pSlZEir0J0rg1Rr3VXuwWL7rNzSu7WKyjmVi994rHz/mBVVSe1ZhPeut/6uJrK0fQzyJFgyjFQk0pUyqSmvELWFKUqhIpSlAKkEJwDlRnjLKP0JqOrMLRiSAzBjEGBkC/EU8z1gbjfGe4rCvUdOOZEpXIvJ/iT/Gn9aeT/En+NP61tUksd/NDlsn/AHClU06ZAMCRs6tTRtuAPSR3yZGn6bhsR3AOJtJ9iW/Y5/ab4HPvXh77Poi2U03k/wASf40/rTyf4k/xr/WtsZ+n/wDpz87HB29b/Evmer0eWBgj1AkkjatX1NoCyeQHA0Jq1c68DWRuds5qVjJt7IZSGlKV1CgpSlASLOwGAxx7dqwdyRuf0H9K8pUSWdZZbEbEflU8qpKV5+60uhbMzARV6EFZUq8aFOOyF2KUpWxApSlAKUpQClKUAo2/PbilKhpPcHmke1NI9q9pVckegueaR7U0j2r2lMkeguKUpVwKUpQClKUApSlAKUpQClKUApSlAKUpQClK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http://blog.heartland.org/wp-content/uploads/2013/05/stern-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538" y="1196975"/>
            <a:ext cx="2463987" cy="350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03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Excursus: Externalities (from Econ 101)</a:t>
            </a:r>
            <a:endParaRPr lang="it-IT" dirty="0"/>
          </a:p>
        </p:txBody>
      </p:sp>
      <p:sp>
        <p:nvSpPr>
          <p:cNvPr id="3" name="Content Placeholder 2"/>
          <p:cNvSpPr>
            <a:spLocks noGrp="1"/>
          </p:cNvSpPr>
          <p:nvPr>
            <p:ph idx="1"/>
          </p:nvPr>
        </p:nvSpPr>
        <p:spPr/>
        <p:txBody>
          <a:bodyPr/>
          <a:lstStyle/>
          <a:p>
            <a:r>
              <a:rPr lang="it-IT" b="1" dirty="0" smtClean="0"/>
              <a:t>Externality</a:t>
            </a:r>
            <a:r>
              <a:rPr lang="it-IT" dirty="0" smtClean="0"/>
              <a:t>: </a:t>
            </a:r>
            <a:r>
              <a:rPr lang="it-IT" dirty="0" smtClean="0"/>
              <a:t>«</a:t>
            </a:r>
            <a:r>
              <a:rPr lang="it-IT" dirty="0" err="1" smtClean="0"/>
              <a:t>your</a:t>
            </a:r>
            <a:r>
              <a:rPr lang="it-IT" dirty="0" smtClean="0"/>
              <a:t> </a:t>
            </a:r>
            <a:r>
              <a:rPr lang="it-IT" dirty="0" smtClean="0"/>
              <a:t>decisions affect the welfare of </a:t>
            </a:r>
            <a:r>
              <a:rPr lang="it-IT" dirty="0" err="1" smtClean="0"/>
              <a:t>others</a:t>
            </a:r>
            <a:r>
              <a:rPr lang="it-IT" dirty="0" smtClean="0"/>
              <a:t>»</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4</a:t>
            </a:fld>
            <a:endParaRPr lang="en-US"/>
          </a:p>
        </p:txBody>
      </p:sp>
      <p:cxnSp>
        <p:nvCxnSpPr>
          <p:cNvPr id="6" name="Straight Arrow Connector 5"/>
          <p:cNvCxnSpPr/>
          <p:nvPr/>
        </p:nvCxnSpPr>
        <p:spPr>
          <a:xfrm>
            <a:off x="1496616" y="5722938"/>
            <a:ext cx="6768752"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496616" y="1700808"/>
            <a:ext cx="0" cy="402213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04037" y="1619508"/>
            <a:ext cx="992579" cy="369332"/>
          </a:xfrm>
          <a:prstGeom prst="rect">
            <a:avLst/>
          </a:prstGeom>
          <a:noFill/>
        </p:spPr>
        <p:txBody>
          <a:bodyPr wrap="none" rtlCol="0">
            <a:spAutoFit/>
          </a:bodyPr>
          <a:lstStyle/>
          <a:p>
            <a:r>
              <a:rPr lang="it-IT" sz="1800" b="0" dirty="0" smtClean="0">
                <a:solidFill>
                  <a:srgbClr val="0070C0"/>
                </a:solidFill>
              </a:rPr>
              <a:t>«value»</a:t>
            </a:r>
            <a:endParaRPr lang="it-IT" sz="1800" b="0" dirty="0">
              <a:solidFill>
                <a:srgbClr val="0070C0"/>
              </a:solidFill>
            </a:endParaRPr>
          </a:p>
        </p:txBody>
      </p:sp>
      <p:sp>
        <p:nvSpPr>
          <p:cNvPr id="10" name="TextBox 9"/>
          <p:cNvSpPr txBox="1"/>
          <p:nvPr/>
        </p:nvSpPr>
        <p:spPr>
          <a:xfrm>
            <a:off x="8302003" y="5413210"/>
            <a:ext cx="1492716" cy="646331"/>
          </a:xfrm>
          <a:prstGeom prst="rect">
            <a:avLst/>
          </a:prstGeom>
          <a:noFill/>
        </p:spPr>
        <p:txBody>
          <a:bodyPr wrap="none" rtlCol="0">
            <a:spAutoFit/>
          </a:bodyPr>
          <a:lstStyle/>
          <a:p>
            <a:r>
              <a:rPr lang="it-IT" sz="1800" b="0" dirty="0" smtClean="0">
                <a:solidFill>
                  <a:srgbClr val="0070C0"/>
                </a:solidFill>
              </a:rPr>
              <a:t>gasoline</a:t>
            </a:r>
          </a:p>
          <a:p>
            <a:r>
              <a:rPr lang="it-IT" sz="1800" b="0" dirty="0" smtClean="0">
                <a:solidFill>
                  <a:srgbClr val="0070C0"/>
                </a:solidFill>
              </a:rPr>
              <a:t>consumption</a:t>
            </a:r>
            <a:endParaRPr lang="it-IT" sz="1800" b="0" dirty="0">
              <a:solidFill>
                <a:srgbClr val="0070C0"/>
              </a:solidFill>
            </a:endParaRPr>
          </a:p>
        </p:txBody>
      </p:sp>
      <p:cxnSp>
        <p:nvCxnSpPr>
          <p:cNvPr id="12" name="Straight Connector 11"/>
          <p:cNvCxnSpPr/>
          <p:nvPr/>
        </p:nvCxnSpPr>
        <p:spPr>
          <a:xfrm>
            <a:off x="1712640" y="1885474"/>
            <a:ext cx="6120680" cy="370376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872880" y="2780928"/>
            <a:ext cx="2316532" cy="584775"/>
          </a:xfrm>
          <a:prstGeom prst="rect">
            <a:avLst/>
          </a:prstGeom>
          <a:noFill/>
        </p:spPr>
        <p:txBody>
          <a:bodyPr wrap="none" rtlCol="0">
            <a:spAutoFit/>
          </a:bodyPr>
          <a:lstStyle/>
          <a:p>
            <a:r>
              <a:rPr lang="it-IT" sz="1600" dirty="0" smtClean="0">
                <a:solidFill>
                  <a:srgbClr val="0070C0"/>
                </a:solidFill>
              </a:rPr>
              <a:t>value of consumption</a:t>
            </a:r>
          </a:p>
          <a:p>
            <a:r>
              <a:rPr lang="it-IT" sz="1600" dirty="0" smtClean="0">
                <a:solidFill>
                  <a:srgbClr val="0070C0"/>
                </a:solidFill>
              </a:rPr>
              <a:t>=demand</a:t>
            </a:r>
            <a:endParaRPr lang="it-IT" sz="1600" dirty="0">
              <a:solidFill>
                <a:srgbClr val="0070C0"/>
              </a:solidFill>
            </a:endParaRPr>
          </a:p>
        </p:txBody>
      </p:sp>
      <p:grpSp>
        <p:nvGrpSpPr>
          <p:cNvPr id="14" name="Group 13"/>
          <p:cNvGrpSpPr/>
          <p:nvPr/>
        </p:nvGrpSpPr>
        <p:grpSpPr>
          <a:xfrm>
            <a:off x="2059545" y="1394252"/>
            <a:ext cx="6925903" cy="4050972"/>
            <a:chOff x="1784648" y="1412776"/>
            <a:chExt cx="6925903" cy="4050972"/>
          </a:xfrm>
        </p:grpSpPr>
        <p:pic>
          <p:nvPicPr>
            <p:cNvPr id="1026" name="Picture 2" descr="http://image.made-in-china.com/2f0j00rvDQbzkaOjpB/KINGSTAR-NEPTUNE-L6-Ambulance-Ambulance-Car-HKL5030XJH-.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84648" y="1412776"/>
              <a:ext cx="1094117" cy="10941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veggiefitness.files.wordpress.com/2012/09/fat_american_walking_dog_from_c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1386" y="4437112"/>
              <a:ext cx="1519165" cy="1026636"/>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p:cNvGrpSpPr/>
          <p:nvPr/>
        </p:nvGrpSpPr>
        <p:grpSpPr>
          <a:xfrm>
            <a:off x="836710" y="5059923"/>
            <a:ext cx="8282183" cy="338554"/>
            <a:chOff x="836710" y="5059923"/>
            <a:chExt cx="8282183" cy="338554"/>
          </a:xfrm>
        </p:grpSpPr>
        <p:cxnSp>
          <p:nvCxnSpPr>
            <p:cNvPr id="16" name="Straight Connector 15"/>
            <p:cNvCxnSpPr/>
            <p:nvPr/>
          </p:nvCxnSpPr>
          <p:spPr>
            <a:xfrm>
              <a:off x="1496616" y="5229200"/>
              <a:ext cx="7622277" cy="0"/>
            </a:xfrm>
            <a:prstGeom prst="line">
              <a:avLst/>
            </a:prstGeom>
          </p:spPr>
          <p:style>
            <a:lnRef idx="1">
              <a:schemeClr val="accent6"/>
            </a:lnRef>
            <a:fillRef idx="0">
              <a:schemeClr val="accent6"/>
            </a:fillRef>
            <a:effectRef idx="0">
              <a:schemeClr val="accent6"/>
            </a:effectRef>
            <a:fontRef idx="minor">
              <a:schemeClr val="tx1"/>
            </a:fontRef>
          </p:style>
        </p:cxnSp>
        <p:sp>
          <p:nvSpPr>
            <p:cNvPr id="17" name="TextBox 16"/>
            <p:cNvSpPr txBox="1"/>
            <p:nvPr/>
          </p:nvSpPr>
          <p:spPr>
            <a:xfrm>
              <a:off x="836710" y="5059923"/>
              <a:ext cx="628698" cy="338554"/>
            </a:xfrm>
            <a:prstGeom prst="rect">
              <a:avLst/>
            </a:prstGeom>
            <a:noFill/>
          </p:spPr>
          <p:txBody>
            <a:bodyPr wrap="none" rtlCol="0">
              <a:spAutoFit/>
            </a:bodyPr>
            <a:lstStyle/>
            <a:p>
              <a:r>
                <a:rPr lang="it-IT" sz="1600" b="0" dirty="0" smtClean="0">
                  <a:solidFill>
                    <a:srgbClr val="BE2042"/>
                  </a:solidFill>
                </a:rPr>
                <a:t>price</a:t>
              </a:r>
              <a:endParaRPr lang="it-IT" sz="1600" b="0" dirty="0">
                <a:solidFill>
                  <a:srgbClr val="BE2042"/>
                </a:solidFill>
              </a:endParaRPr>
            </a:p>
          </p:txBody>
        </p:sp>
      </p:grpSp>
      <p:pic>
        <p:nvPicPr>
          <p:cNvPr id="1031" name="Picture 7" descr="C:\Users\Emmerling\Downloads\china-smog1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41233" y="1812590"/>
            <a:ext cx="1512168" cy="10014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3860" y="4688476"/>
            <a:ext cx="1372689" cy="972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25" name="Group 24"/>
          <p:cNvGrpSpPr/>
          <p:nvPr/>
        </p:nvGrpSpPr>
        <p:grpSpPr>
          <a:xfrm>
            <a:off x="-1227450" y="-3062038"/>
            <a:ext cx="8268681" cy="8784976"/>
            <a:chOff x="-1227450" y="-3062038"/>
            <a:chExt cx="8268681" cy="8784976"/>
          </a:xfrm>
        </p:grpSpPr>
        <p:sp>
          <p:nvSpPr>
            <p:cNvPr id="19" name="Arc 18"/>
            <p:cNvSpPr/>
            <p:nvPr/>
          </p:nvSpPr>
          <p:spPr>
            <a:xfrm rot="5400000">
              <a:off x="-1485597" y="-2803891"/>
              <a:ext cx="8784976" cy="8268681"/>
            </a:xfrm>
            <a:prstGeom prst="arc">
              <a:avLst/>
            </a:prstGeom>
            <a:ln w="28575">
              <a:solidFill>
                <a:srgbClr val="37B34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0" name="TextBox 19"/>
            <p:cNvSpPr txBox="1"/>
            <p:nvPr/>
          </p:nvSpPr>
          <p:spPr>
            <a:xfrm>
              <a:off x="3526996" y="4639518"/>
              <a:ext cx="1587294" cy="584775"/>
            </a:xfrm>
            <a:prstGeom prst="rect">
              <a:avLst/>
            </a:prstGeom>
            <a:noFill/>
          </p:spPr>
          <p:txBody>
            <a:bodyPr wrap="none" rtlCol="0">
              <a:spAutoFit/>
            </a:bodyPr>
            <a:lstStyle/>
            <a:p>
              <a:r>
                <a:rPr lang="it-IT" sz="1600" dirty="0" smtClean="0">
                  <a:solidFill>
                    <a:srgbClr val="37B343"/>
                  </a:solidFill>
                </a:rPr>
                <a:t>damages/</a:t>
              </a:r>
            </a:p>
            <a:p>
              <a:r>
                <a:rPr lang="it-IT" sz="1600" dirty="0" smtClean="0">
                  <a:solidFill>
                    <a:srgbClr val="37B343"/>
                  </a:solidFill>
                </a:rPr>
                <a:t>«social costs»</a:t>
              </a:r>
            </a:p>
          </p:txBody>
        </p:sp>
        <p:cxnSp>
          <p:nvCxnSpPr>
            <p:cNvPr id="24" name="Straight Connector 23"/>
            <p:cNvCxnSpPr>
              <a:stCxn id="19" idx="2"/>
            </p:cNvCxnSpPr>
            <p:nvPr/>
          </p:nvCxnSpPr>
          <p:spPr>
            <a:xfrm flipH="1">
              <a:off x="1496616" y="5722938"/>
              <a:ext cx="1410275" cy="0"/>
            </a:xfrm>
            <a:prstGeom prst="line">
              <a:avLst/>
            </a:prstGeom>
            <a:ln w="19050">
              <a:solidFill>
                <a:srgbClr val="37B343"/>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5484480" y="4418588"/>
            <a:ext cx="761747" cy="1792750"/>
            <a:chOff x="5484480" y="4418588"/>
            <a:chExt cx="761747" cy="1792750"/>
          </a:xfrm>
        </p:grpSpPr>
        <p:cxnSp>
          <p:nvCxnSpPr>
            <p:cNvPr id="27" name="Straight Connector 26"/>
            <p:cNvCxnSpPr/>
            <p:nvPr/>
          </p:nvCxnSpPr>
          <p:spPr>
            <a:xfrm>
              <a:off x="5865354" y="4418588"/>
              <a:ext cx="0" cy="1304350"/>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484480" y="5688118"/>
              <a:ext cx="761747" cy="523220"/>
            </a:xfrm>
            <a:prstGeom prst="rect">
              <a:avLst/>
            </a:prstGeom>
            <a:noFill/>
          </p:spPr>
          <p:txBody>
            <a:bodyPr wrap="none" rtlCol="0">
              <a:spAutoFit/>
            </a:bodyPr>
            <a:lstStyle/>
            <a:p>
              <a:pPr algn="ctr"/>
              <a:r>
                <a:rPr lang="it-IT" sz="1400" b="0" dirty="0" smtClean="0">
                  <a:solidFill>
                    <a:srgbClr val="0070C0"/>
                  </a:solidFill>
                </a:rPr>
                <a:t>optimal</a:t>
              </a:r>
            </a:p>
            <a:p>
              <a:pPr algn="ctr"/>
              <a:r>
                <a:rPr lang="it-IT" sz="1400" b="0" dirty="0" smtClean="0">
                  <a:solidFill>
                    <a:srgbClr val="0070C0"/>
                  </a:solidFill>
                </a:rPr>
                <a:t>level</a:t>
              </a:r>
              <a:endParaRPr lang="it-IT" sz="1400" b="0" dirty="0">
                <a:solidFill>
                  <a:srgbClr val="0070C0"/>
                </a:solidFill>
              </a:endParaRPr>
            </a:p>
          </p:txBody>
        </p:sp>
      </p:grpSp>
      <p:grpSp>
        <p:nvGrpSpPr>
          <p:cNvPr id="36" name="Group 35"/>
          <p:cNvGrpSpPr/>
          <p:nvPr/>
        </p:nvGrpSpPr>
        <p:grpSpPr>
          <a:xfrm>
            <a:off x="5865354" y="3414191"/>
            <a:ext cx="2582141" cy="1810102"/>
            <a:chOff x="5865354" y="3414191"/>
            <a:chExt cx="2582141" cy="1810102"/>
          </a:xfrm>
        </p:grpSpPr>
        <p:cxnSp>
          <p:nvCxnSpPr>
            <p:cNvPr id="30" name="Straight Connector 29"/>
            <p:cNvCxnSpPr/>
            <p:nvPr/>
          </p:nvCxnSpPr>
          <p:spPr>
            <a:xfrm>
              <a:off x="5865354" y="4418588"/>
              <a:ext cx="0" cy="80570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5865354" y="3711873"/>
              <a:ext cx="1319894" cy="1109567"/>
            </a:xfrm>
            <a:prstGeom prst="straightConnector1">
              <a:avLst/>
            </a:prstGeom>
            <a:ln>
              <a:solidFill>
                <a:srgbClr val="002B52"/>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147139" y="3414191"/>
              <a:ext cx="1300356" cy="646331"/>
            </a:xfrm>
            <a:prstGeom prst="rect">
              <a:avLst/>
            </a:prstGeom>
            <a:noFill/>
          </p:spPr>
          <p:txBody>
            <a:bodyPr wrap="none" rtlCol="0">
              <a:spAutoFit/>
            </a:bodyPr>
            <a:lstStyle/>
            <a:p>
              <a:r>
                <a:rPr lang="it-IT" sz="1800" b="0" dirty="0" smtClean="0">
                  <a:solidFill>
                    <a:schemeClr val="tx1"/>
                  </a:solidFill>
                </a:rPr>
                <a:t>Optimal </a:t>
              </a:r>
              <a:br>
                <a:rPr lang="it-IT" sz="1800" b="0" dirty="0" smtClean="0">
                  <a:solidFill>
                    <a:schemeClr val="tx1"/>
                  </a:solidFill>
                </a:rPr>
              </a:br>
              <a:r>
                <a:rPr lang="it-IT" sz="1800" b="0" dirty="0" smtClean="0">
                  <a:solidFill>
                    <a:schemeClr val="tx1"/>
                  </a:solidFill>
                </a:rPr>
                <a:t>Social cost</a:t>
              </a:r>
            </a:p>
          </p:txBody>
        </p:sp>
      </p:grpSp>
      <p:grpSp>
        <p:nvGrpSpPr>
          <p:cNvPr id="15" name="Group 14"/>
          <p:cNvGrpSpPr/>
          <p:nvPr/>
        </p:nvGrpSpPr>
        <p:grpSpPr>
          <a:xfrm>
            <a:off x="6783830" y="5229200"/>
            <a:ext cx="874085" cy="955268"/>
            <a:chOff x="6783830" y="5229200"/>
            <a:chExt cx="874085" cy="955268"/>
          </a:xfrm>
        </p:grpSpPr>
        <p:cxnSp>
          <p:nvCxnSpPr>
            <p:cNvPr id="7" name="Straight Connector 6"/>
            <p:cNvCxnSpPr/>
            <p:nvPr/>
          </p:nvCxnSpPr>
          <p:spPr>
            <a:xfrm>
              <a:off x="7220873" y="5229200"/>
              <a:ext cx="0" cy="49373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83830" y="5661248"/>
              <a:ext cx="874085" cy="523220"/>
            </a:xfrm>
            <a:prstGeom prst="rect">
              <a:avLst/>
            </a:prstGeom>
            <a:noFill/>
          </p:spPr>
          <p:txBody>
            <a:bodyPr wrap="none" rtlCol="0">
              <a:spAutoFit/>
            </a:bodyPr>
            <a:lstStyle/>
            <a:p>
              <a:pPr algn="ctr"/>
              <a:r>
                <a:rPr lang="de-DE" sz="1400" b="0" dirty="0" err="1">
                  <a:solidFill>
                    <a:srgbClr val="0070C0"/>
                  </a:solidFill>
                </a:rPr>
                <a:t>market</a:t>
              </a:r>
              <a:endParaRPr lang="de-DE" sz="1400" b="0" dirty="0">
                <a:solidFill>
                  <a:srgbClr val="0070C0"/>
                </a:solidFill>
              </a:endParaRPr>
            </a:p>
            <a:p>
              <a:r>
                <a:rPr lang="de-DE" sz="1400" b="0" dirty="0" err="1">
                  <a:solidFill>
                    <a:srgbClr val="0070C0"/>
                  </a:solidFill>
                </a:rPr>
                <a:t>outcome</a:t>
              </a:r>
              <a:endParaRPr lang="en-US" sz="1400" b="0" dirty="0">
                <a:solidFill>
                  <a:srgbClr val="0070C0"/>
                </a:solidFill>
              </a:endParaRPr>
            </a:p>
          </p:txBody>
        </p:sp>
      </p:grpSp>
    </p:spTree>
    <p:extLst>
      <p:ext uri="{BB962C8B-B14F-4D97-AF65-F5344CB8AC3E}">
        <p14:creationId xmlns:p14="http://schemas.microsoft.com/office/powerpoint/2010/main" val="154109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The Stern review (2006)</a:t>
            </a:r>
            <a:endParaRPr lang="it-IT" dirty="0"/>
          </a:p>
        </p:txBody>
      </p:sp>
      <p:sp>
        <p:nvSpPr>
          <p:cNvPr id="3" name="Content Placeholder 2"/>
          <p:cNvSpPr>
            <a:spLocks noGrp="1"/>
          </p:cNvSpPr>
          <p:nvPr>
            <p:ph idx="1"/>
          </p:nvPr>
        </p:nvSpPr>
        <p:spPr>
          <a:xfrm>
            <a:off x="1235075" y="1196975"/>
            <a:ext cx="5708463" cy="4525963"/>
          </a:xfrm>
        </p:spPr>
        <p:txBody>
          <a:bodyPr/>
          <a:lstStyle/>
          <a:p>
            <a:pPr marL="0" indent="0"/>
            <a:r>
              <a:rPr lang="de-DE" sz="2800" dirty="0" smtClean="0"/>
              <a:t>Find </a:t>
            </a:r>
            <a:r>
              <a:rPr lang="de-DE" sz="2800" dirty="0" err="1" smtClean="0"/>
              <a:t>the</a:t>
            </a:r>
            <a:r>
              <a:rPr lang="de-DE" sz="2800" dirty="0" smtClean="0"/>
              <a:t> </a:t>
            </a:r>
            <a:r>
              <a:rPr lang="de-DE" sz="2800" dirty="0" err="1" smtClean="0"/>
              <a:t>right</a:t>
            </a:r>
            <a:r>
              <a:rPr lang="de-DE" sz="2800" dirty="0" smtClean="0"/>
              <a:t> „</a:t>
            </a:r>
            <a:r>
              <a:rPr lang="de-DE" sz="2800" dirty="0" err="1" smtClean="0"/>
              <a:t>price</a:t>
            </a:r>
            <a:r>
              <a:rPr lang="de-DE" sz="2800" dirty="0" smtClean="0"/>
              <a:t>“ </a:t>
            </a:r>
            <a:r>
              <a:rPr lang="de-DE" sz="2800" dirty="0" err="1" smtClean="0"/>
              <a:t>of</a:t>
            </a:r>
            <a:r>
              <a:rPr lang="de-DE" sz="2800" dirty="0" smtClean="0"/>
              <a:t> </a:t>
            </a:r>
            <a:r>
              <a:rPr lang="de-DE" sz="2800" dirty="0" err="1" smtClean="0"/>
              <a:t>emissions</a:t>
            </a:r>
            <a:endParaRPr lang="de-DE" sz="2800" dirty="0" smtClean="0"/>
          </a:p>
          <a:p>
            <a:pPr marL="0" indent="0"/>
            <a:endParaRPr lang="de-DE" dirty="0">
              <a:sym typeface="Wingdings" panose="05000000000000000000" pitchFamily="2" charset="2"/>
            </a:endParaRPr>
          </a:p>
          <a:p>
            <a:pPr>
              <a:buFont typeface="Wingdings" panose="05000000000000000000" pitchFamily="2" charset="2"/>
              <a:buChar char="§"/>
            </a:pPr>
            <a:r>
              <a:rPr lang="de-DE" dirty="0" smtClean="0">
                <a:sym typeface="Wingdings" panose="05000000000000000000" pitchFamily="2" charset="2"/>
              </a:rPr>
              <a:t>„</a:t>
            </a:r>
            <a:r>
              <a:rPr lang="de-DE" b="1" dirty="0" err="1" smtClean="0">
                <a:sym typeface="Wingdings" panose="05000000000000000000" pitchFamily="2" charset="2"/>
              </a:rPr>
              <a:t>Social</a:t>
            </a:r>
            <a:r>
              <a:rPr lang="de-DE" b="1" dirty="0" smtClean="0">
                <a:sym typeface="Wingdings" panose="05000000000000000000" pitchFamily="2" charset="2"/>
              </a:rPr>
              <a:t> </a:t>
            </a:r>
            <a:r>
              <a:rPr lang="de-DE" b="1" dirty="0" err="1" smtClean="0">
                <a:sym typeface="Wingdings" panose="05000000000000000000" pitchFamily="2" charset="2"/>
              </a:rPr>
              <a:t>Cost</a:t>
            </a:r>
            <a:r>
              <a:rPr lang="de-DE" b="1" dirty="0" smtClean="0">
                <a:sym typeface="Wingdings" panose="05000000000000000000" pitchFamily="2" charset="2"/>
              </a:rPr>
              <a:t> </a:t>
            </a:r>
            <a:r>
              <a:rPr lang="de-DE" b="1" dirty="0" err="1" smtClean="0">
                <a:sym typeface="Wingdings" panose="05000000000000000000" pitchFamily="2" charset="2"/>
              </a:rPr>
              <a:t>of</a:t>
            </a:r>
            <a:r>
              <a:rPr lang="de-DE" b="1" dirty="0" smtClean="0">
                <a:sym typeface="Wingdings" panose="05000000000000000000" pitchFamily="2" charset="2"/>
              </a:rPr>
              <a:t> Carbon“ (SCC)</a:t>
            </a:r>
            <a:br>
              <a:rPr lang="de-DE" b="1" dirty="0" smtClean="0">
                <a:sym typeface="Wingdings" panose="05000000000000000000" pitchFamily="2" charset="2"/>
              </a:rPr>
            </a:br>
            <a:r>
              <a:rPr lang="de-DE" b="1" dirty="0" smtClean="0">
                <a:sym typeface="Wingdings" panose="05000000000000000000" pitchFamily="2" charset="2"/>
              </a:rPr>
              <a:t>(</a:t>
            </a:r>
            <a:r>
              <a:rPr lang="de-DE" b="1" dirty="0" err="1" smtClean="0">
                <a:sym typeface="Wingdings" panose="05000000000000000000" pitchFamily="2" charset="2"/>
              </a:rPr>
              <a:t>social</a:t>
            </a:r>
            <a:r>
              <a:rPr lang="de-DE" b="1" dirty="0" smtClean="0">
                <a:sym typeface="Wingdings" panose="05000000000000000000" pitchFamily="2" charset="2"/>
              </a:rPr>
              <a:t> </a:t>
            </a:r>
            <a:r>
              <a:rPr lang="de-DE" b="1" dirty="0" err="1" smtClean="0">
                <a:sym typeface="Wingdings" panose="05000000000000000000" pitchFamily="2" charset="2"/>
              </a:rPr>
              <a:t>cost</a:t>
            </a:r>
            <a:r>
              <a:rPr lang="de-DE" b="1" dirty="0" smtClean="0">
                <a:sym typeface="Wingdings" panose="05000000000000000000" pitchFamily="2" charset="2"/>
              </a:rPr>
              <a:t> </a:t>
            </a:r>
            <a:r>
              <a:rPr lang="de-DE" b="1" dirty="0" err="1" smtClean="0">
                <a:sym typeface="Wingdings" panose="05000000000000000000" pitchFamily="2" charset="2"/>
              </a:rPr>
              <a:t>of</a:t>
            </a:r>
            <a:r>
              <a:rPr lang="de-DE" b="1" dirty="0" smtClean="0">
                <a:sym typeface="Wingdings" panose="05000000000000000000" pitchFamily="2" charset="2"/>
              </a:rPr>
              <a:t> </a:t>
            </a:r>
            <a:r>
              <a:rPr lang="de-DE" b="1" dirty="0" err="1" smtClean="0">
                <a:sym typeface="Wingdings" panose="05000000000000000000" pitchFamily="2" charset="2"/>
              </a:rPr>
              <a:t>the</a:t>
            </a:r>
            <a:r>
              <a:rPr lang="de-DE" b="1" dirty="0" smtClean="0">
                <a:sym typeface="Wingdings" panose="05000000000000000000" pitchFamily="2" charset="2"/>
              </a:rPr>
              <a:t> </a:t>
            </a:r>
            <a:r>
              <a:rPr lang="de-DE" b="1" dirty="0" err="1" smtClean="0">
                <a:sym typeface="Wingdings" panose="05000000000000000000" pitchFamily="2" charset="2"/>
              </a:rPr>
              <a:t>emission</a:t>
            </a:r>
            <a:r>
              <a:rPr lang="de-DE" b="1" dirty="0" smtClean="0">
                <a:sym typeface="Wingdings" panose="05000000000000000000" pitchFamily="2" charset="2"/>
              </a:rPr>
              <a:t> </a:t>
            </a:r>
            <a:r>
              <a:rPr lang="de-DE" b="1" dirty="0" err="1" smtClean="0">
                <a:sym typeface="Wingdings" panose="05000000000000000000" pitchFamily="2" charset="2"/>
              </a:rPr>
              <a:t>of</a:t>
            </a:r>
            <a:r>
              <a:rPr lang="de-DE" b="1" dirty="0" smtClean="0">
                <a:sym typeface="Wingdings" panose="05000000000000000000" pitchFamily="2" charset="2"/>
              </a:rPr>
              <a:t> </a:t>
            </a:r>
            <a:r>
              <a:rPr lang="de-DE" b="1" dirty="0" err="1" smtClean="0">
                <a:sym typeface="Wingdings" panose="05000000000000000000" pitchFamily="2" charset="2"/>
              </a:rPr>
              <a:t>one</a:t>
            </a:r>
            <a:r>
              <a:rPr lang="de-DE" b="1" dirty="0" smtClean="0">
                <a:sym typeface="Wingdings" panose="05000000000000000000" pitchFamily="2" charset="2"/>
              </a:rPr>
              <a:t> ton </a:t>
            </a:r>
            <a:r>
              <a:rPr lang="de-DE" b="1" dirty="0" err="1" smtClean="0">
                <a:sym typeface="Wingdings" panose="05000000000000000000" pitchFamily="2" charset="2"/>
              </a:rPr>
              <a:t>of</a:t>
            </a:r>
            <a:r>
              <a:rPr lang="de-DE" b="1" dirty="0">
                <a:sym typeface="Wingdings" panose="05000000000000000000" pitchFamily="2" charset="2"/>
              </a:rPr>
              <a:t> </a:t>
            </a:r>
            <a:r>
              <a:rPr lang="de-DE" b="1" dirty="0" smtClean="0">
                <a:sym typeface="Wingdings" panose="05000000000000000000" pitchFamily="2" charset="2"/>
              </a:rPr>
              <a:t>CO</a:t>
            </a:r>
            <a:r>
              <a:rPr lang="de-DE" b="1" baseline="-25000" dirty="0" smtClean="0">
                <a:sym typeface="Wingdings" panose="05000000000000000000" pitchFamily="2" charset="2"/>
              </a:rPr>
              <a:t>2</a:t>
            </a:r>
            <a:r>
              <a:rPr lang="de-DE" b="1" dirty="0" smtClean="0">
                <a:sym typeface="Wingdings" panose="05000000000000000000" pitchFamily="2" charset="2"/>
              </a:rPr>
              <a:t>)</a:t>
            </a:r>
          </a:p>
          <a:p>
            <a:pPr>
              <a:buFont typeface="Wingdings"/>
              <a:buChar char="è"/>
            </a:pPr>
            <a:endParaRPr lang="de-DE" dirty="0">
              <a:sym typeface="Wingdings" panose="05000000000000000000" pitchFamily="2" charset="2"/>
            </a:endParaRPr>
          </a:p>
          <a:p>
            <a:pPr>
              <a:buFont typeface="Wingdings" panose="05000000000000000000" pitchFamily="2" charset="2"/>
              <a:buChar char="§"/>
            </a:pPr>
            <a:r>
              <a:rPr lang="de-DE" dirty="0" err="1" smtClean="0">
                <a:sym typeface="Wingdings" panose="05000000000000000000" pitchFamily="2" charset="2"/>
              </a:rPr>
              <a:t>Previous</a:t>
            </a:r>
            <a:r>
              <a:rPr lang="de-DE" dirty="0" smtClean="0">
                <a:sym typeface="Wingdings" panose="05000000000000000000" pitchFamily="2" charset="2"/>
              </a:rPr>
              <a:t> </a:t>
            </a:r>
            <a:r>
              <a:rPr lang="de-DE" dirty="0" err="1" smtClean="0">
                <a:sym typeface="Wingdings" panose="05000000000000000000" pitchFamily="2" charset="2"/>
              </a:rPr>
              <a:t>estimates</a:t>
            </a:r>
            <a:r>
              <a:rPr lang="de-DE" dirty="0" smtClean="0">
                <a:sym typeface="Wingdings" panose="05000000000000000000" pitchFamily="2" charset="2"/>
              </a:rPr>
              <a:t>: ~10$/tCO</a:t>
            </a:r>
            <a:r>
              <a:rPr lang="de-DE" baseline="-25000" dirty="0" smtClean="0">
                <a:sym typeface="Wingdings" panose="05000000000000000000" pitchFamily="2" charset="2"/>
              </a:rPr>
              <a:t>2</a:t>
            </a:r>
            <a:endParaRPr lang="it-IT" dirty="0"/>
          </a:p>
          <a:p>
            <a:pPr>
              <a:buFont typeface="Wingdings"/>
              <a:buChar char="è"/>
            </a:pPr>
            <a:endParaRPr lang="de-DE" dirty="0">
              <a:sym typeface="Wingdings" panose="05000000000000000000" pitchFamily="2" charset="2"/>
            </a:endParaRPr>
          </a:p>
          <a:p>
            <a:pPr>
              <a:buFont typeface="Wingdings" panose="05000000000000000000" pitchFamily="2" charset="2"/>
              <a:buChar char="§"/>
            </a:pPr>
            <a:r>
              <a:rPr lang="de-DE" dirty="0" smtClean="0">
                <a:solidFill>
                  <a:srgbClr val="FF0000"/>
                </a:solidFill>
                <a:sym typeface="Wingdings" panose="05000000000000000000" pitchFamily="2" charset="2"/>
              </a:rPr>
              <a:t>Stern review: 85$/tCO</a:t>
            </a:r>
            <a:r>
              <a:rPr lang="de-DE" baseline="-25000" dirty="0" smtClean="0">
                <a:solidFill>
                  <a:srgbClr val="FF0000"/>
                </a:solidFill>
                <a:sym typeface="Wingdings" panose="05000000000000000000" pitchFamily="2" charset="2"/>
              </a:rPr>
              <a:t>2 </a:t>
            </a:r>
            <a:endParaRPr lang="it-IT" dirty="0">
              <a:solidFill>
                <a:srgbClr val="FF0000"/>
              </a:solidFill>
            </a:endParaRPr>
          </a:p>
          <a:p>
            <a:pPr marL="0" indent="0"/>
            <a:endParaRPr lang="it-IT" dirty="0" smtClean="0"/>
          </a:p>
          <a:p>
            <a:pPr marL="0" indent="0"/>
            <a:endParaRPr lang="it-IT" dirty="0"/>
          </a:p>
          <a:p>
            <a:pPr marL="0" indent="0"/>
            <a:endParaRPr lang="it-IT" dirty="0" smtClean="0"/>
          </a:p>
          <a:p>
            <a:pPr marL="0" indent="0"/>
            <a:endParaRPr lang="it-IT" dirty="0"/>
          </a:p>
          <a:p>
            <a:pPr marL="0" indent="0"/>
            <a:endParaRPr lang="it-IT" dirty="0" smtClean="0"/>
          </a:p>
          <a:p>
            <a:pPr marL="0" indent="0"/>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5</a:t>
            </a:fld>
            <a:endParaRPr lang="en-US" dirty="0"/>
          </a:p>
        </p:txBody>
      </p:sp>
      <p:sp>
        <p:nvSpPr>
          <p:cNvPr id="5" name="AutoShape 2" descr="data:image/jpeg;base64,/9j/4AAQSkZJRgABAQAAAQABAAD/2wCEAAkGBhMSEBUUEhAQFRUWFBIUFxcWFRUYFBUVFhUVFxQYFxQXHCYgFxojHRUVIC8hIycpLC0sGh4xNzEqNSYsLSkBCQoKDgwOGg8PGjAkHyUsLC4sLikpLyopKTQxKSwsLCwsLCwuLC0pLCosLCktKSwsLCw0LCwsLC0sLCwsLCwsLP/AABEIAQwAvAMBIgACEQEDEQH/xAAbAAEAAgMBAQAAAAAAAAAAAAAAAwQCBQYBB//EAEMQAAIBAwMCBAMFBQUGBgMAAAECAwAEERIhMQVBBhMiUTJhcQcUgZGhI0JisdEVUpLB8BYzcoLh8SRDU6KywhclNP/EABoBAQADAQEBAAAAAAAAAAAAAAABAgMFBAb/xAAyEQACAQIEAwYFBAMBAAAAAAAAAQIDEQQSITETQVEFFCKh4fBhcYGRwTJC0fEjUrEV/9oADAMBAAIRAxEAPwD4rSlK+iMhSlKAUpSgFKUoBSlKAUpSgFKUoBSlKAUpSgFKUoBSlKAUpSgFKUoBSlKAUpSgFKUoBSlKAUpSgFKUoBSlKAUpSgFKUoBSlKAUpSgFKUoC90qGBi/3iWSNQhK+XGJGZ9SgLgsoAwWJJI+H3wK6+XwNZw38NpJdXEjyPZ7CJY1ZLgoDiQO+HUODuMHSRniuFiQFgCwUE4JOSB88AE/lXe9b8S2knWbS7SZmhjNoXzG6uPu+nOF3zq07YPffHNYVM19HyJRpfFfgi4tppCtvN93N1LBAx9RfDsI1231MBkZAz2rVdV8Pz2wUzRFAxYKcqQWQ4dcqSAykgFTuO4rvrLx5aQ6m1M5/tpr/AE+WwzAVdBudvMGvVj5c1zXjTrCyaY4r0XEKvJIqrapbrHrxyFVdTnG5xjbneqwnO6TQLF54StY7a2maa6zc288ygRKyo0WRh8HOksPiA2G5Fc//ALOXPkfePIk8rAbXjbSW0hsc6NXp1YxnbNdnc+JrZrKztx1CdEhgmiuESKTEwkbVpUH0nuuphtswB4qHqPii2f7pdR3EqvFBZwTWmh9Mgt3QkCQHR5Tac4OSCBtvtEZzQ0OZuvB15Ggd7aRVLIhzjKu+NCyLnMZORgOBnIrLqXgu9t43lmtZESNlVydPoLY06gDkA5G/FdV1XxVaD+0fLnaUdRnt3wY3XyI1lMrmTI9TAnSAmdhnParnVfHdk8nU5FZm+9TdOkiRo2AZbZkeRXP7ucEDn9acSp096CyOGufCF5HH5j20iplFJOMoZMeX5i51R6sjGoDORVuT7OuoqCTZTDSyK3w5UvjSSM7Lv8R2+e1dH1vxZa56k0U7Sf2iYQqmN18hQ4eQy5GCy7qoQt75HFTeI/GdnOerFJH/APGJYrDmNh/uAhfX/d+DA5pxKnTy+XqLI5q28JtGL1bu1uxLbwqw0GMLEzbq02rmMj+7n+mubwndhUb7rNiRkVPTklpN4xpG41DdcgZ7ZruOreNLJ3vmSRj59hbW0WY33eLGoN7A6Bv8/rVbrXiq2fqC3tvf3EYmlt5ZIRExMLxppy2o+XKF3wN9mI25opz6DQ4bqXSZbdlWVCpZdS7ghlyVyrKSCMqw2PINW28J3YgM5t5PLCq5O2QjfA5TOoIezEYPvWx8c9Wtbh4mt0jV9DeeYleO3aQuSDFE+6enBbgZJ55PSdW8bWhnvbuKRi15YC0W38tgYWZI43LuRoKKI8jSSSW4GKu5zstAarxT4Wi6fDEk1tMzzWqyecJQum5YaigTBUxqMA9yTkEcVxFdP496vBcS27QSFglpbwNlGXDxLpOM8qeR/KuYq1K+W73IYpSlagUpSgFKUoBSlKAyRCSAASSQABuSTwAK6qX7OZo2RLm5sbaWQArDNKwkwfh16EZY8/xstT/Y/Aj9atRIAQGkYZ41pFIyfiGAI+YFUPtIldur3pkzq+8SgZ/uKdMf4aAv4Vi5NzyLpck2nhH7MzdXlzaXE5t5LZC7AIJchSA2GDgDGpT3zntitV03wzBJ06e6a/hjliYKtuwHmSD07j1Z31HGFI9JyR27P7E7mSTqF28xZnawclm5I1QhSffYDfvWs6J0e3k8NXtw1vF58U0aLL6telngJ5OAcOw2A2rJzkpNN9BY+eUr6v1aOztendLuR0u0eSfV5gczFTjSCca9ye2rIGTse2+uug2EPiBLAdMtmjuI9bMxkLIfLkOIl1aUH7P2zljuNgLd4XTr5Cx8KpXcdP6bbx3N9FHYz3dxHPJHaxaWeFUWVlZ5QjBmIUDGdvf5djf9CtoOvdLVbKBfPt43liC/sxIfM9SrkgFSvzHp/GpdZLkLHxmaFkYqysrDYgggg/MHisK+0XfSLbqHWL4yW0Ma2S3MsrGWXFw4wI/OOTojGlidAzgYrlfGEVienxusnT/vqzaWFl5giaAhiCyuB6gQNx+uaRr3aVhY47o3RZruZYbeNpJG4UY7ckk7AD3O1b7/APHcpaSOO7sJZ4lZnhSZvM9AJcKzIEcqAchWOMGus+xVNNp1WWP/APoS1xGR8Qyk7en6sifkK+YWF1JHKrQswkBwpX4skacAd8g4x3zU5pSk0uQOmg8Do/RpOorctqjlWJojEANRdBtJr39Mit8PuPnXI19V8OXaxeFp2eBJl/tBfRIXCNtBjVoIYgEcZHH4VX8fdIsVHSbn7sYI7qISXCW/OAIT+zVjgN+0YflVIVXmafVix8ypX1y76DA/SOoTN0pbVYmiNozI63BjLhdTs7Etnb5bnGcbVrmG0tuhWN7/AGbaSSyTMj6/N0sE85ckB8kkRg4zpyc44Atx1052Fj5ZSvsniPwT0/8A2gs4DGsFvcW6yvGrFVMmZdKA/uaiijbHywTWPQbKGQ3xvui2tvDaxSPG5jljAdThI3fWPOLbcbn/AJhUd4Vr2Fj47SvrVp4ctra1s7iUdLVrxmnlF15ulYCykRWyKGC4V92O+cb1wPjW3tUv5lsXD22pTGQSQAyKzKC25AYsN/bvzV4VVN2SFjR0pStiBSlKAnsL54ZUliYq8bK6sOQynINdp1vxtYX8iz3nT5hcBVEht51SKfSABrV42ZdgBsc477DHCUqkoKTuD6B4e+1CO2vbq6azZvPjEKRpKESKFQqqoPlnOFRAOOOKo2PjiGLpNx09baY+fIZPMMq+kgxmMaPL3GIkzvvluNscbSq8GH/PIXO26349guLWxt/usyrZsu/nKTIuBrH+79JJUYO4G+xrZ3P2sxP1eLqX3OQGOFo/L85cEkOobV5ew0yNtjnG9fNqVHBh7+JNz6BB9o9v5F9BJZzGO8uGuMxzhJQWKsY2k8shkyDj08E7HmnUvtPje6sLmOzZJLNEjIM2pJI1BGkDQCp9TYbfncGvn9KcGAufRY/tQgi6jLdQ2Unl3KOl1FJMGWQPjOjCDRgg8lgckemuY8RdQsX2srOaLLai0sxkIGD6EUAADflix2HG+dDSpjSjF3RFzfeDPGE3TbkTw4bYo6N8MiHBKnHByAQexHcZB3Mfizp0U7XVv06dZvWY0a4Q28MjA4dFEWo6ScgE4B9sDHEUqXTi3cXOvh8bRL0Zunfd5CWlExl81cBwV4j0fDhcfF3zW4uPtWiMnTnSyb/9eCih5VYSIY1jycRjS40qwPGe1fOKVHBgxc+i3H2lWhjv4hY3JW+YO7NdAuHBLDB8o4UHGBvxz7a3qfjmGbpdrYfdplW3kDmTzVJfOvzAF8v058xsc425rjKVCoxRNz690zxCnW+t2sos1UW8L64pZBIsiR6iugaFzIDJkA5Gw9jmaMdN6sbhXj6rbGGOadnlmZ4IWB31K7HSck+nAzuNq+QWt08bh43dHU5VkYqyn3DDcVf6l4ou7hdE93cyrnOmSV2XPvpJxms3Q18Lt+Bc6a28d2s3T4rTqFnLMbfUIJYpRG4U/uNkEY2AzvsF2yMnjeoTo8jNFF5SE+lNTPpAAG7tuxPJOwyTgAbCvSt4wUdiBSlKuBSlKAUpSgFKUoBSlKAUpSgFSW8gV1LKHUMCVJIDAHdSRuM8bb1HSoB2NtaW/mRKbeMCSymnZsyMVYW102ys+DhlRhwcqN8E1Um8IRorO92qR4j8tmjOXaS2S4AZVY6dpEXYtuTjIBrUN124JUmeUlUMSnUcrGwKsg9lIJGOME17/tBc4YfeZsOqI41thlRdKA77gL6R7DbivMqdRbMm6Nj03psb2bsEVplErsrF1fylC4lgOQkmgiTWh3xuOCVs9Y8JQQmY/eyESW5hTXGAzyW6qXX0ucZLooPudwoGa55OpyiMxCVxGc+jUdO+NW3z0rn3wParD+Irkq6m5nIfBcF2w5Axlhnc/Pv3qXCpe6Y0N6PBUJneEXbkpcw2hPkADzJTOFP+9+EeSMn+I4zjePwT0mKfWHhjkYS2qqGd0LLIzh0Qqwy7ADT88Y5wdMPENzrL/eZtTOshbW2oyICEcnuwBODzuarw9SlRWVZXVXKswBIDFTlSQOSDuPajp1HFpy6euw0N70/wpE4iaW6EHnuRErIWbT54h9RyMEHWT2wh3GRUtv4R1K0WtVkWSDzS8ZDQ/wDh7qaVQQ5zpWHcaclsDK4OdNeeJLmVWV7iQq7a2XOFZ9suyrgMxwCWO5IBOTUcfXLhSStxMCZRMSHYEyjOJCc51+pt+dz70yVf9vf2GhvrbwQkwzBdeYP2i7R4/aiFJIovj3aRmaMYyMo3IrnOpWqxyuivrCnTqxjJGzbZO2cjOd8Z71m3WZy5czy6y6SFtbZ1x58ts5+JdRwe2TiqdaQjNPxO5ApSlagUpSgFKUoBSlKAUpSgFKUoBSpiijvmtl0uSMA6owx43bAA/CvXHDXV5P8AP8Gcp5VexrIrZ2+FHb6KT/KrC9EuCMi3nI9/LfH54rrrLxmUXQiooG2F3z27/wBKtjxLtu6q2RgAAAZ7ECqvDSPO8S1+0+eSwspwysp9iCD+RrCu/wCoeJ/QAziQj91xqPzHOCP61TtDZTE+bbrHnHDsPqVxgZ/4sip7rLg8aOq+T/vyCxWl3HQ4yld7e/ZYzx+bZTpMuMmNsLKv/wBW/SuLvunSwvoljdGHZgQfqPcfOvDCrCf6Xc9MZxmrplalKVoXFKUoBSlKAUpSgFKUoBSlKAUrxmxUTNmvNWxEaem7JSuSNN2A/H+lRZrylcyrWnUd5F0rEiSGpQaihG+/HesnO+3H+u3avZQryjG827cirRYiY525+oFTfeiNtO/B3O/1HvVMjOw5rfdFtlXd8MfbsP612KcZYrwO+Vc1t/Z5qrjBXZHah+fKYggbqvf2IrYRXCkYMaE55229xg8VtUWNlIACkjYjbB+lal+jMoy6gDnKkYz88bj8qyqdlyk3w56vTxaP6bnPcoz1NrZdSMJBQlcHYjY9vbNdl98gv4TFdLGXAyCdj9QeVPzBr5kLWbVgb57M36Ctxb2Myrq0PgHlSGI/I5r5aph6mFm9HoYqLpvNBlPxb9nslqDLCTLDyTj1x/8AGByP4h+OK5CvrvSuvzlsacgKdS4wNIHJB4rm/G3gxVT71ar+zO8kY/8ALz+8o/ue4/d+nHSwmNVTwy+508PiFVVuaOGpSldQ9QpSlAKUpQClKUAoTSo5G7VlVqcOOYJXMWbNY16q52FWlsCH0yakOcEYyw/5SRv8q4vim77s12KlZhferlzbogwuonuTp9hsoUng53z7bCoZ4cAZ2Pce221Sll3RBEWzsNhWIrys0FaRvUkuvv7DYtxrgVLHKRwahQVnX3mGajBKKt8DyyV9zaWnUvc1uoL4OpVuDXI1Yt7srW7hGfwZ5J0OcTdfegVBZhgcZOODjIFSLKGywZV+g9voK5q7lzkjT9O/4VlBeMnpJ2IyPb1DYg/1rgdoqnKs4Pcnu3hujteieJZY3Uaywzg7atu/O+PxrvYAjAMhXQ3YAadwRkD27EV8i8NrIH74Psf1BH411tuCgcxyElRqC4PH72OeO9fKzo1KT8Wv4MbulPTU5rx34TNpKHRSIZSdI/8ATcfFGf5j3H0NctX3QonUrJ4XI1aRv3Vh8D/gfbkZFfELm2aN2RxhlYqw9mU4I/MV1sNVzxs90dOE1OOZEVKUr1FxSlKAUpSgBNQE1LIdqjRcmuZi5OU1BF4my6bbYjMuRrBAQdxjJZ+dsekD3z8q8mUkam5bTgnuNWNQyd+Md+9SRgaAuScBmJGohRsAMDb55+f5+SoQBk8jI3BYEjg43HHHPB7174U4Qp8Nbvd+/wCTO93cxjkHfc7DJwduw34OwGao3EhLEnGSTnjnvxx32qygyDjc4z+AyT/LP4VSJrnYpw0jBbeZpExqWMb8VHWerFZUGk8z5Esso/v/ANqyjcHjf+VVtXpNZWZ3/CvocPjpSrU6W6f3MXHRstlaxJrOqdzKc4rs4+vHCU87M4LM7GE+c/XegmOADuBnHy/6VGWrOOLPcD65xXwtSreo5x59ffU9VtDcdN6yYxj249vxxWztutMf2ibNsTjOcjkfMf5E1ymNvpV3ps2AwzjPevRUn3jw/A8dWhGzaPpPg3qultQOM/pv/KtT9rnSAl0lwg9M6Zb5SJgN+YKH861/hm90nDHbjI7DPPyrfeLB5ti6klmiMcqn5A6G/DD5/wCWrQi6covkRR8KsfNaUpXQPSKUpQClKUBHLWUAydv9f63rGWrdpgJqwc6ux7d//jz865bSliLS2L8izFGGTG+xIAC77+54/wC3aiW5JwQeRxvvnGDjhjzvjirMDx6WIMbHdc+rIyDhgvAAIHq924O9TaCwy2cYVgRkBmXYkrkcAv6t/wDOvXXxKlpAzSNdfWoVVw2cgHG+AckYb8AD3+L641RFdT1mx/Z6lRgo0q23q81h6gSAQASr4x2UE7nA5ySLA5BP9R7EZrlT1dzREFZjtWJpUQdmWM2fbHzzU9onJqrV3zQqDH4fWu12U4SrOvVdlBXMp7WRKa1znevXmJ5r10A7j881XtPtBY1pQVkur3+nqyYQy7kdW4SCRn+6fzANVcVsrW39OcDAAJyNyGwNs9s7bVxol2QzWWOPnzgcEDb3PyHvXv3U6dQAx6v3lO434HAwfx3pcMclNZKrsuoAew4ztx+gr2BTnAx2HfIJ/T359q3ovLK5D2L/AEe/Ebhm2Gcnk7Y4xXWffRJbzHbDQyKuPbTnB9jt+lcNcKBjTnScDfAO3O351v8AoeTE6A4LBuOMsNKjI/l867cslVfKx5mrHL0pSqmwpSlAKUpQEctTRynymXO2pWx9MjP/ALqilFIu+P8AW/8A1rj4hWqsutjOxuQj5K6hggj6jGfqOfwrprRBg6SCdQIOMagSWUjbbhMjIY6sCuVf1HYfXAA4+Q+W9be/uRB5aRZ+AMxbklhwBthTuRsDht87VhGViWjeW5lf4YtboUPwg7aTkEAZwxIGDzpHOARrbvp6evzIp1bIIKgFl3YOHjI23Bxx+oA1k/XZWIIOkjgryNgNmO42Ud+wqK66zNKoWSaRwrFhqYnDEKCcn5Ko/CpckQkZXcAwXXYE9sAKTg4C5Jxg+/aqOKtSX2pQrLnGcHO+4wOc7bD8qj1Aqc4zgYGCO/y/zqhJBXua8pUEilKUBPa2pkJCg7KzHYnAUZPFS2DnWq78njGRzvntjNZ9MmVWXIU+pW9Q2wu5yRg4+QYcc1v1eHVJKiZ16B6gmFZmLFlX4mA04/dz3O+DpGNyrZq3tPUSVA1ZONwFxnbJ3xsD7nY1TC4PHG/bHy/mP0rZXA0qD6gvqIPIPbbOzEHIJ4296o6teSBlscDfOD7AfSto2TIMbO2L7452B7f6ziux6RaxBWYg+hXkXG3qRG3b342rk7e4HmrjcZBJAAwoxnYcYGduOK2i9R0wS7nDJoXnBJOG5+RNdjDZXQahy3fV8zGaedXOepSlDQUpSgLXTumyTvoiXU+lmC5GWCgsQoPxNgHAG54GTUo6JKSwATKwi4b1rtGVVgedzh19PO9Q2N80TFlAyUZMnO2oYyMEYYdjVyXxJK0ksjaC80XkudOMrpRcgLgBjoBz7596o819AV5+jSKgZvLXUEIUugfTIMoxTOQpGDn2IPBGc5PC1yjhGj9RnltgNS5MsYXzBz8I1r6vh+expcdYZ1UPHEWVY014OspGMIpIONlCrkAHCgZqxd+Mbl5Fcsupbia5U4Jw82kSLpYkaDoA04xjPvXgxUJaTLRKkfh6YugUI2tJZEZXUoyxKzS4bOMqFOV5423GasPTpHjkdVBSIKXORsHYKpwTk7kccd62Ft4hlVlMccYWNJ1VAH0L56FJW+LVqKnGS22BjgV5b+IpFR1QRKrCXUgBCusiLHgjVvpA1LncHJ3NeAuUL3pjxBC4A1qrgahq0squhKjcAq6kH6jkECynhuYtGoCapQjIpkRWIcIY9mI+LWuPffuDjDqHW3liiiYIEi1aQoPLBA3JOM6AcDAyWOMk1OviiUC3AWPFs4kjGDjX6Mk5bglASFwCSxxkmoBFH4dmYSEeXiLRrPmR4BcMVGQcH4WB9iN8VhN0KVYFnITy2AIw66sF5EBKZyBqikHH7vzGZrLxJJEJgqRkTMrODrxsXwuzDK+tsg5BHOaSeJJGtltmWMxqulQQcg+ZJIHB1bPmWQZGxDYIOBgCO+8PzQqWkUBQISDqU6hMrNGyYPqBCPuOCpBwdq1tbW/8RyzRGJtATWkgUL8LKhT0kkkAg5IzjIzWqoBSvSK8oDKMHOwyfpn9K39qrYBZcFVLkaRgqu+cHYbA/EMZ/KqHSUJDAc6k987BvbtwN6u3RGNKbEMhbB1IoC+rZjuS2+P4RwMAeqlSbjdbvZdSjepA3VmOWXGCQmGOMjBwWK47ljzj/Otdzs0mAyn0hfTjTjGSBjsMkZ+RqykCKp7khgW7+x27VCIFByoPyJOfxrpUux8TOUc2ie+u3qU4keRLYqFJ1erIw2MA49gcHH5VWmXTsCffGdh+FTFsb1UZsmuzjKFChCNOnHXz9spFtu55SlK5hoKUpQClKUAr1Tgg+xzXlKhq4JpJQCQUHuCMD/LjFYTRhgXTAxyOCONwO4+n5V7jUMd+39KrqxU/Q1z8VTyvN+1+RaJ7NJqJY4BzvgADPvgfTtUVTTSZzhcdz9ex/XFQ1z3oXFKUqAKUpQHuaY2ryrNrHnbSOed/yxxWlKlKrNQgrtkN2V2e2UYzqOduMf3u1XM7fIduw+QrAIBwK97V912f2fHCw1/VzZ5ZTzHpbNeMdq8zUE8mdu1erEV40YN7vkiErmLy6vpWNAKV81KcpvNN6s22FKUqCRSlKAUpSgFKUoBWZIOx/OsKVKfLkQRyRkVhirIb8RWSWwb4WAPsdvyzsa8M8Dmf+J/R7+pbPbcp0qeW0ZeQfyqFlI5rn1KNSk7TTRdNPY8pSlZEir0J0rg1Rr3VXuwWL7rNzSu7WKyjmVi994rHz/mBVVSe1ZhPeut/6uJrK0fQzyJFgyjFQk0pUyqSmvELWFKUqhIpSlAKkEJwDlRnjLKP0JqOrMLRiSAzBjEGBkC/EU8z1gbjfGe4rCvUdOOZEpXIvJ/iT/Gn9aeT/En+NP61tUksd/NDlsn/AHClU06ZAMCRs6tTRtuAPSR3yZGn6bhsR3AOJtJ9iW/Y5/ab4HPvXh77Poi2U03k/wASf40/rTyf4k/xr/WtsZ+n/wDpz87HB29b/Evmer0eWBgj1AkkjatX1NoCyeQHA0Jq1c68DWRuds5qVjJt7IZSGlKV1CgpSlASLOwGAxx7dqwdyRuf0H9K8pUSWdZZbEbEflU8qpKV5+60uhbMzARV6EFZUq8aFOOyF2KUpWxApSlAKUpQClKUAo2/PbilKhpPcHmke1NI9q9pVckegueaR7U0j2r2lMkeguKUpVwKUpQClKUApSlAKUpQClKUApSlAKUpQClKU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2" name="Picture 4" descr="http://blog.heartland.org/wp-content/uploads/2013/05/stern-revie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3538" y="1196975"/>
            <a:ext cx="2463987" cy="35014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499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89800" y="1027733"/>
            <a:ext cx="6372366" cy="52208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it-IT" dirty="0" err="1" smtClean="0"/>
              <a:t>Climate</a:t>
            </a:r>
            <a:r>
              <a:rPr lang="it-IT" dirty="0" smtClean="0"/>
              <a:t> </a:t>
            </a:r>
            <a:r>
              <a:rPr lang="it-IT" dirty="0" err="1"/>
              <a:t>Change</a:t>
            </a:r>
            <a:r>
              <a:rPr lang="it-IT" dirty="0"/>
              <a:t> </a:t>
            </a:r>
            <a:r>
              <a:rPr lang="it-IT" dirty="0" smtClean="0"/>
              <a:t>– a </a:t>
            </a:r>
            <a:r>
              <a:rPr lang="it-IT" dirty="0" err="1" smtClean="0"/>
              <a:t>complex</a:t>
            </a:r>
            <a:r>
              <a:rPr lang="it-IT" dirty="0" smtClean="0"/>
              <a:t> </a:t>
            </a:r>
            <a:r>
              <a:rPr lang="it-IT" dirty="0" err="1" smtClean="0"/>
              <a:t>system</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6</a:t>
            </a:fld>
            <a:endParaRPr lang="en-US"/>
          </a:p>
        </p:txBody>
      </p:sp>
      <p:sp>
        <p:nvSpPr>
          <p:cNvPr id="5" name="TextBox 4"/>
          <p:cNvSpPr txBox="1"/>
          <p:nvPr/>
        </p:nvSpPr>
        <p:spPr>
          <a:xfrm>
            <a:off x="1689800" y="6153348"/>
            <a:ext cx="1896673" cy="307777"/>
          </a:xfrm>
          <a:prstGeom prst="rect">
            <a:avLst/>
          </a:prstGeom>
          <a:noFill/>
        </p:spPr>
        <p:txBody>
          <a:bodyPr wrap="none" rtlCol="0">
            <a:spAutoFit/>
          </a:bodyPr>
          <a:lstStyle/>
          <a:p>
            <a:r>
              <a:rPr lang="it-IT" sz="1400" dirty="0" smtClean="0"/>
              <a:t>Source: IPCC (2001)</a:t>
            </a:r>
            <a:endParaRPr lang="it-IT" sz="1400" dirty="0"/>
          </a:p>
        </p:txBody>
      </p:sp>
    </p:spTree>
    <p:extLst>
      <p:ext uri="{BB962C8B-B14F-4D97-AF65-F5344CB8AC3E}">
        <p14:creationId xmlns:p14="http://schemas.microsoft.com/office/powerpoint/2010/main" val="25868791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Outline of the lecture</a:t>
            </a:r>
            <a:endParaRPr lang="it-IT" dirty="0"/>
          </a:p>
        </p:txBody>
      </p:sp>
      <p:sp>
        <p:nvSpPr>
          <p:cNvPr id="3" name="Content Placeholder 2"/>
          <p:cNvSpPr>
            <a:spLocks noGrp="1"/>
          </p:cNvSpPr>
          <p:nvPr>
            <p:ph idx="1"/>
          </p:nvPr>
        </p:nvSpPr>
        <p:spPr/>
        <p:txBody>
          <a:bodyPr/>
          <a:lstStyle/>
          <a:p>
            <a:pPr algn="ctr"/>
            <a:r>
              <a:rPr lang="it-IT" sz="4000" dirty="0" smtClean="0"/>
              <a:t>Outline</a:t>
            </a:r>
          </a:p>
          <a:p>
            <a:endParaRPr lang="it-IT" dirty="0" smtClean="0"/>
          </a:p>
          <a:p>
            <a:pPr marL="457200" indent="-457200">
              <a:buFont typeface="+mj-lt"/>
              <a:buAutoNum type="arabicPeriod"/>
            </a:pPr>
            <a:r>
              <a:rPr lang="it-IT" sz="2800" dirty="0" smtClean="0"/>
              <a:t>The Stern </a:t>
            </a:r>
            <a:r>
              <a:rPr lang="it-IT" sz="2800" dirty="0" err="1"/>
              <a:t>R</a:t>
            </a:r>
            <a:r>
              <a:rPr lang="it-IT" sz="2800" dirty="0" err="1" smtClean="0"/>
              <a:t>eview</a:t>
            </a:r>
            <a:r>
              <a:rPr lang="it-IT" sz="2800" dirty="0" smtClean="0"/>
              <a:t> and the SCC</a:t>
            </a:r>
          </a:p>
          <a:p>
            <a:pPr marL="457200" indent="-457200">
              <a:buFont typeface="+mj-lt"/>
              <a:buAutoNum type="arabicPeriod"/>
            </a:pPr>
            <a:r>
              <a:rPr lang="it-IT" sz="2800" b="1" dirty="0" smtClean="0">
                <a:solidFill>
                  <a:srgbClr val="FF0000"/>
                </a:solidFill>
              </a:rPr>
              <a:t>Economic impacts from Climate Change</a:t>
            </a:r>
          </a:p>
          <a:p>
            <a:pPr marL="457200" indent="-457200">
              <a:buFont typeface="+mj-lt"/>
              <a:buAutoNum type="arabicPeriod"/>
            </a:pPr>
            <a:r>
              <a:rPr lang="it-IT" sz="2800" dirty="0" err="1" smtClean="0"/>
              <a:t>Mitigation</a:t>
            </a:r>
            <a:r>
              <a:rPr lang="it-IT" sz="2800" dirty="0" smtClean="0"/>
              <a:t> and Adaptation</a:t>
            </a:r>
          </a:p>
          <a:p>
            <a:pPr marL="457200" indent="-457200">
              <a:buFont typeface="+mj-lt"/>
              <a:buAutoNum type="arabicPeriod"/>
            </a:pPr>
            <a:r>
              <a:rPr lang="it-IT" sz="2800" dirty="0"/>
              <a:t>Policy </a:t>
            </a:r>
            <a:r>
              <a:rPr lang="it-IT" sz="2800" dirty="0" smtClean="0"/>
              <a:t>Instruments</a:t>
            </a:r>
          </a:p>
          <a:p>
            <a:pPr marL="457200" indent="-457200">
              <a:buFont typeface="+mj-lt"/>
              <a:buAutoNum type="arabicPeriod"/>
            </a:pPr>
            <a:r>
              <a:rPr lang="it-IT" sz="2800" dirty="0" smtClean="0"/>
              <a:t>Climate and Energy Policy</a:t>
            </a:r>
            <a:endParaRPr lang="it-IT" sz="2800"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7</a:t>
            </a:fld>
            <a:endParaRPr lang="en-US"/>
          </a:p>
        </p:txBody>
      </p:sp>
    </p:spTree>
    <p:extLst>
      <p:ext uri="{BB962C8B-B14F-4D97-AF65-F5344CB8AC3E}">
        <p14:creationId xmlns:p14="http://schemas.microsoft.com/office/powerpoint/2010/main" val="36133576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Impacts from Climate </a:t>
            </a:r>
            <a:r>
              <a:rPr lang="it-IT" dirty="0" err="1" smtClean="0"/>
              <a:t>Change</a:t>
            </a:r>
            <a:r>
              <a:rPr lang="it-IT" dirty="0" smtClean="0"/>
              <a:t> – </a:t>
            </a:r>
            <a:r>
              <a:rPr lang="it-IT" dirty="0" err="1" smtClean="0"/>
              <a:t>Emissions</a:t>
            </a:r>
            <a:r>
              <a:rPr lang="it-IT" dirty="0" smtClean="0"/>
              <a:t> and Temperature</a:t>
            </a:r>
            <a:endParaRPr lang="it-IT" dirty="0"/>
          </a:p>
        </p:txBody>
      </p:sp>
      <p:sp>
        <p:nvSpPr>
          <p:cNvPr id="4" name="Footer Placeholder 3"/>
          <p:cNvSpPr>
            <a:spLocks noGrp="1"/>
          </p:cNvSpPr>
          <p:nvPr>
            <p:ph type="ftr" sz="quarter" idx="10"/>
          </p:nvPr>
        </p:nvSpPr>
        <p:spPr/>
        <p:txBody>
          <a:bodyPr/>
          <a:lstStyle/>
          <a:p>
            <a:pPr>
              <a:defRPr/>
            </a:pPr>
            <a:fld id="{0F968ED0-1FF1-40D3-9452-A61CB9F49107}" type="slidenum">
              <a:rPr lang="en-US" smtClean="0"/>
              <a:pPr>
                <a:defRPr/>
              </a:pPr>
              <a:t>8</a:t>
            </a:fld>
            <a:endParaRPr lang="en-US"/>
          </a:p>
        </p:txBody>
      </p:sp>
      <p:pic>
        <p:nvPicPr>
          <p:cNvPr id="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235075" y="1241292"/>
            <a:ext cx="8175625" cy="443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3600" y="1844824"/>
            <a:ext cx="5362575"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219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HQ4lQDOXEi.qaDjbDL05g"/>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_2H8ixxPQU6i1ZKtF6COKg"/>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RNFFOyDZRkKFbhrnmbACsQ"/>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0Cr.kSNfo0a5pttYJrGpVQ"/>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tq1z9oRO806LdV27IhFj7w"/>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9A3LGHcxnkqhjqX3PZSXmQ"/>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LBFX7q5MokK7olh0rNXo0g"/>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94GpDMj_m0OfKbMJFDoLd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4iCisAO30kaGAJ9RU6h9tA"/>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9oA8itqPJUShvHjg_klOF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GGEPa9sAOEWq5cI2nGp2Mw"/>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mGSFs7.jfk2oi9pOj4HF4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uXa8u6ASC0CulCRdTqu5Y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9MEicu7blEWsBcy4HqcRm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z722P20d0yPbYAcY1RNq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rGh6vFtvku4uC9KrMg4g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ndQ.6PYVQkehLiDzlP.sb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j6OQU93A0E6N.UrId4QQKA"/>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mj1alT5Eb0e.DJJsCueU2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r.9M0W.1v0CgOqog_rJrM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gzRBQyGbrUe_kjKKJx7VM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FdRsc5_69EC.nsq7.ztvIg"/>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7GPNZT1D90SjZdkJpLOuf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JNWh62jgTE6ppDqFNrCDKg"/>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fLTmhSQc60uS5G3nJr5fd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7G6QwYcjE0.SN_dH_nmTMQ"/>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SO8JNg9dz0OnxqsUOk2Qs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s750bs_vdUiUm1dexpSVv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Pj6oOyyBCkevf7w5aggNn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fwTp.0bGEWT0Pp67MCf4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A2dbTbHs7k66ZpUmk6EW5A"/>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UqEInD4gwUecJY4xm_e9I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Zc5Zc7Tt7Ey_bKtUCtn0q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tE4kq1jfEkiq620VnYFbg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_RnAdRl.QEutuQHksWe6qg"/>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nykOTvYwFECKH9JZlLLhyQ"/>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MmptDGMAhUWZZ9NYH4TviA"/>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hv4Al_x0mwjbSf76Ph1g"/>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yKTAhH4HNk2jJBJztgJlpA"/>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8m4QzyD.sESbpcvW2d3uLg"/>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6VUJNlRQ10iwU4eLYaeblg"/>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ANnkyonLX0ymjv2chvioW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pj15IaiqoUyWECIkjWNNPQ"/>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KokafI4.uE6DAART06lsf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63JkmPpRhEGu1bJ8nJWBK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CMmC_1WsLUKUunlpdgEls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fsrkpb.4JEq3qBbJiyWG_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Y86CTeleI0agNYjjGWPgI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Ckh0lmJPU65LNc_Qn_4Wg"/>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FurpbnKnJECXb..ozSr55A"/>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a677fSY3EO9wuWB386Fow"/>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z18STDj3iUa0VKxen5PP9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Pl5BKNcg9keMlh4DWNwKvQ"/>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w0c6Zfov7k6_K60n0jdwX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Yk7VcYxFZUqq8.tjEyhvU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ZvDUMXxSX0273rq9CoZ8x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2cy0lRnuA06n0WLANCCfz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3kdLwnFP8kS2pSAh8PIZsQ"/>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XQraheXXW0.OTnE53IeM6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52XOkQDesEisY8eaaw6Xcw"/>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Kvi6E6YrV0iIYyxaSLZoYg"/>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Y.xu00cOUk.csKUmIGFD9A"/>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GKMnyJSG4EK1fHaQNBoMng"/>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YM31OyxXkuzV5QZDLjmxQ"/>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lp7Fi6ptckK22hM1P61_W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UvNa6mO9e0CPEz6LXIy4K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CKFYfGGVT0.u1ZPxv3MW4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_hcbnXiyY0Wr5dZQrEaRRQ"/>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kzdX0RAqQ0uJHDB2XGflGg"/>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kL0Oy4cty0uY.sPeq8IxFA"/>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CH4FpYi8bkCaG.2Ew9ocaw"/>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Ij9EnS8QiUKPn6vlZNuE2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uGfF5puDREa4si_gFqsVMw"/>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BKxv5pnDsUWV2ipC3y88e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Syb67_frkECOyhtO6dCwR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zF48kT6WPUet1BIowgcjB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C8ojo3HvwkeOY.9jZcnUW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pLs.vvh1HESmrDHoBkhN5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3rN0z00E1EyaOniNQQR2R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lom1FAFQy0GPtI6op1l7U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K_D6SnVqyEK8No0d3dkgv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eifrOaGtk0ySo8bsM.7JY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cgADnyTxtkugQadYBuhH8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Kw1TE.2C50qAf9xteG4vv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AOfujkaBxEqkuGwRZX1a6g"/>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FWtpq0JegUCRTHWOgfo1eg"/>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mERQ8Ln.7kqrcrsfoQIH9w"/>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qdieyU06yEeivBaQWs7woQ"/>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Ae1QPf_yIUCA2gP2pYv2h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b3c6UF51pEOcjeVeu4b32g"/>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krdRFVq_cUeGfP4TF_aaTw"/>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Kne_hdtJOk6BOMnBrIvOE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Xji_94Kofkm7v0oV2XZmrw"/>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GlHi6pYFqk21rCWTZ.D4ow"/>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IU2qDuBmIEWevsoeZl3zF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O6ax8w4VjU67vdEv3PaXsg"/>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elWkXiJ8mkScphU9E8Lcmw"/>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4_u1vAGlHE.KW1Pfrw5mi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jX0CH5uiH0C6Guej3pydDg"/>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XJoQmm1m50.Yz_8nLvxep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I17eYdLmTkWOhgC5vUJSA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lUmQhFX0j02MJjq2mfkPo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cpNuoMxoLEKtgKaXrFkTb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1BM.QLOQ8E.o_Dgc2e4okA"/>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0VLQuGQFM0C4RGzf7A9Hf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ZkjBXtQAWUyM5h7EkpuuWg"/>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4fbAstz2e02_JrNNND1DTw"/>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ey4qdz85_ESbmIbJV53uKQ"/>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QHWTsHKa5ki315HAYVQTp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OkjcfdylEUK15i8h9TG9W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Nci4LttcmkyFQ5jU4hHIu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7cSIciK6HUCeR8yK8X3jL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tYPpYIFNcEOJwzbxLTyM2Q"/>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NFGdakdVfUSVzPs0pDvGLA"/>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Ejks.e6vp0CX57quZFYQe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lAxnW3v5rkm.7.cpQ9XDbg"/>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dxbl_E6110Gc1K5TWmHhG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NW2BO8Sv3UC69zPMvqp4fw"/>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GoI2fizY2k6ESXTL1QVhgw"/>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p_Oep8l8GkmeKtop.LCzMw"/>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VGoxA51ER0WU2Ge_YIIl_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5s39q.4jZUqu7ZLBO8PmG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IIgPdrWnI0qJ_Z0xrTNqK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VFsNJnSGgU.kypZDqGHz7A"/>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g8kUpdqT.kuD9IPjVWAkxg"/>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iU9IV7FYlE.DubonJKKsOQ"/>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gLLjPHPcjUGO19KzwcYNm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zBBVUALu_UG9yJEgcSsjfg"/>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1vH4RWx.EU6rgcegDgRYkQ"/>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W28S1OzJCk6PfAw1fvkpz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kp_0dqVOskOaNR7yq8Uea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6efvMFKZXEWglIyGWqQBTg"/>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0WDsz8uzNU6yp4Nf_s3sDw"/>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LOLP8ntwgUaPUucgQHaL5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8vtxMkkD3ECEAIHqaTeDdw"/>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8c8x8rWcVkKNIpS4qpzXm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0T9EaaESok.MwBzoDnr9T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csqrPT.pR02SF.Hc2L8oAg"/>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IyADpOALEWIfJQaHyyAuQ"/>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7OgtPx94kSnMF8Doa9TY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BRGudrLgY0W._aFgSJer_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huRCF_hh50usybTx9xLcrg"/>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tMDqp25tRUq2hXRcDo4wkA"/>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TKX7ZrWV4Ey6.lTo0Vjj1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DP1VK_P3n02R5jBadiTet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eLVj6X7CgkeIzL_B.9K8t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csccoBkugEWuYpVuJKLNQ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I7jwcWhQ20iSbIA5p4c9mQ"/>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F9gFbpxc7U6IR3roBKSB9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J_0GzcnQZUOxb9ZJJ_xm7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I3lCAHTEIk.9WTSj_N0Xuw"/>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mtkrAkniB0CJ7pt.xS.oQg"/>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3Z0wuzyhzkOHt2R_Gyzn4A"/>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Oc3bWFbRB0Sgt4y2KQAkww"/>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35j4QhlzkkqNMFBNwypBE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apIl0lJnR0GnEEHZPWEX3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kcmF.nGwI0e.d0yI0iyrO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amr9xGMRbEGnK2RCWZFtMQ"/>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mQkuzIdbDUiSi5CSeTvMl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UMt7uOwB60mBEvvhzCEsiw"/>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KXGbd05rzEaKqYYLPgKRbw"/>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nCf1K4aHtk.QclerREX9d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Cy.97r4Hj0K5KauWfh0l.w"/>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LtDjFwT7rE6V9o._l_bFv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cYaqLdJWvUCxH1.yfbEoCg"/>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pCxk5yWDkWe2T7iXNC_qw"/>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VlbIrdVHSEKk2sr5QbtN_g"/>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WXgbzQl540GqlEtyqvJdTw"/>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4p8gxKufk0m6ue65Nx3ihg"/>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Wt2tPo_sE0KaB8VnVv1mN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gZ13xF_l7U.tj8ALhnfvG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a17MFwvhc0ujXavYuacCV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dZwp6hGZh0e.nO_VmIWY_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1siBg9UY3kiXUXgZoVa9Z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8zy_iX5NREC7YYpzQTKxb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sfWT7I3QekSHncfkeizuXQ"/>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kM5bRDjIU0mP7lO5Dhg6tw"/>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QnmmWGjVWUiUaErKcxKC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IKuCnNGRm0SWYRwv14R9.g"/>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znJfRil060eCtEVYMU.lX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2fYMtpNkeE6DMOoUj7XSOg"/>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YNLS11fL0G7maawR37sM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n3ve3swuEU..A2dWycaoBw"/>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lAUPuST2XUaZbjBvEVfc8w"/>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CKUO1vua7USrwT.uw1Spb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xI3nXVDtE0G3kY6dLsWyGw"/>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A6V5inrkVkiEWvfv2eBuz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r99481A4kePgPi.qO8rN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eiVzFA_IkEmbGl.ua5mqB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LHG4J3IHKkOKY.77J2d_R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EkI2EEKqxEOOcsgIhW5tr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kavx7.XM9USLOCnnvDJ7q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EdlX0J5REGIREBz6kbgY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22lVTW2RU0qSxuqG0S9Ky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u6MNpnglrUCFAvUIb3qKQ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aPDzkG0NJk2k3NZHcDUcl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kIPhk4H3kuM.wlHXQLuN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s4FDTZUxZ0yESdrU334eog"/>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uTiG5jKmR02RTfZGajWoN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kJdfeSqLUCFRnULxddJG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J6_SQgrvt0q64r45QW.Et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zmIcMKvtY02wJYFy_ONfS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C3dFxupclUa5Px7iJZ0GM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V8mtbz4zTkaPfM4EpqdP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dYaVQXJZ0UKryXGkXWM9p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IDp.WrEVwEKcW3uoDcLO3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rHf5nb0wakiJaJYnw8KlnQ"/>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VHsynmaKu0e4WOeKneyxs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N4vZujWHCkWLDarg2Xif7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fF9QyyVlrUWyK5SjX8rT8A"/>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f4wtcMCIxEqqOHDVYo3sI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69enWBljX02D0xKPFv8td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0DszpVW5e0WGjcr8cK1f4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8DyM8T6c8UKH7LeX8Tvvr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GFc1j3P680WQfqymJ3xguA"/>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qSSMbAowGk2Tvho27tRtqQ"/>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eKoZgPeXfE2oze6gtvvld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AseDF1JdgkqGpzcMWmtW1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N9BUfJU9Y0.57hmNzX99W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9F49LfzYrkSb06JXeTuZ_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7Y1_ML_7ik6OmQnGWisIg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bah0rqrFPUGyTbYaFNNyq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pXdhyO2W9kKn2jXr96YxH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1VxYTU7hLE6j_F8txT6yB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qOOam6SIaU6QbEwVx6bdz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MpB9Va6AgEWF1Bpk_aDcBQ"/>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q3Vv0lhxdUa2bzd9yu0mkQ"/>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eGmUiw0180Wt8bOs7GCSUQ"/>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XzSrgAJd9UeMwYtzSwqTv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2HYcAGJcfkq7gjzVZtw9.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o9fsSKC7Nk6jI6d5Jg73xg"/>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vnAeE0JctUSQ5An5lvvx4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wtW6iJ9kWEGkBm.nluffzg"/>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gS9w3t1LkWI96dq9XUQz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CG73XFxLPkGGa0VwKeLI.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Qe_p9ndvK0S9TW5P.D75z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Re2Di1aOKUmWk.qhVt7DoQ"/>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AhO3CAGWqkGMFh6My_3_ug"/>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mVVv6NplbkqRwBNsxJhsUg"/>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fHksQT6CCU2mwFhq9Dya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3_JJF1BpA0ClTD.MtPQFoQ"/>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kn1vV25Xv0a7GxYZ1dzy3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b8Xx.n3fFU.2YbTECwwVj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saYgFQ1FZ0Suh.Xa2l4jq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Y7hMYB9nWUqeN0OxuJqX8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SzJaJjUCsUmaGRa67.MekQ"/>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8v.6csv1rEq0vqnJl1qKrg"/>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ylLd4gP3Ua5YQtMJEUrvg"/>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ZaA2tt_9fEuJS2FuCai15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BBMeW.wO6k.pe96toks1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g5islYL_kiB_Cpwp5WoB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6Qc9jBHCkuO6ZfT46NKF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JzlWyAWl_0KEGKADjPhIYg"/>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GVxyxnxfEqm1ADhDn6qVg"/>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02TSsBYtbU633LF3BIdeBw"/>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cBmmAckIuk6CxBta6ZKJng"/>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4CcQXbq6f0mw9AzWZpIDN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6QElDv8qskuwb342GIT0vg"/>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_dHJe9rGykqf.F_PJp8PL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TxfvBr63NUmcBIaXKFthjg"/>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LQHMMS6ZbUG5ee.B7wc3v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pdr0IK1vbU2.BKCqYAxN0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zyKwBONThkuxayFAdSO65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b6hMHiz1WkyZXWNWUCfC5w"/>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EgS.5H5B8UOFqq7JCZ_u8g"/>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s1sDP_JY2Eeo94xpRiTx8w"/>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I0C8jRsM902ydrup.to53A"/>
</p:tagLst>
</file>

<file path=ppt/theme/theme1.xml><?xml version="1.0" encoding="utf-8"?>
<a:theme xmlns:a="http://schemas.openxmlformats.org/drawingml/2006/main" name="3_Tema di Office">
  <a:themeElements>
    <a:clrScheme name="3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3_Tema di Offic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Tema di Offic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13874</TotalTime>
  <Words>2224</Words>
  <Application>Microsoft Office PowerPoint</Application>
  <PresentationFormat>A4 Paper (210x297 mm)</PresentationFormat>
  <Paragraphs>517</Paragraphs>
  <Slides>39</Slides>
  <Notes>13</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3_Tema di Office</vt:lpstr>
      <vt:lpstr>The Economics of Climate Change  </vt:lpstr>
      <vt:lpstr>Outline of the lecture</vt:lpstr>
      <vt:lpstr>The Stern review (2006)</vt:lpstr>
      <vt:lpstr>The Stern review (2006)</vt:lpstr>
      <vt:lpstr>Excursus: Externalities (from Econ 101)</vt:lpstr>
      <vt:lpstr>The Stern review (2006)</vt:lpstr>
      <vt:lpstr>Climate Change – a complex system</vt:lpstr>
      <vt:lpstr>Outline of the lecture</vt:lpstr>
      <vt:lpstr>Impacts from Climate Change – Emissions and Temperature</vt:lpstr>
      <vt:lpstr>Impacts from Climate Change - Damages</vt:lpstr>
      <vt:lpstr>Impacts from Climate Change – Evaluation of Damages</vt:lpstr>
      <vt:lpstr>Impacts from Climate Change – Evaluation of Damages</vt:lpstr>
      <vt:lpstr>Impacts from Climate Change – Evaluation of Damages</vt:lpstr>
      <vt:lpstr>Outline of the lecture</vt:lpstr>
      <vt:lpstr>Mitigation and Adaptation – how to avoid/reduce impacts?</vt:lpstr>
      <vt:lpstr>Mitigation and Adaptation - Mitigation Examples</vt:lpstr>
      <vt:lpstr>Mitigation and Adaptation – Abatement costs</vt:lpstr>
      <vt:lpstr>Mitigation and Adaptation – Adaptation Examples</vt:lpstr>
      <vt:lpstr>Outline of the lecture</vt:lpstr>
      <vt:lpstr>Policy Instruments</vt:lpstr>
      <vt:lpstr>Policy Instruments</vt:lpstr>
      <vt:lpstr>Policy Instruments</vt:lpstr>
      <vt:lpstr>Policy Instruments – Examples of Carbon Taxes</vt:lpstr>
      <vt:lpstr>Policy Instruments – Examples of Emission Trading Schemes</vt:lpstr>
      <vt:lpstr>Policy Instruments – The EU ETS</vt:lpstr>
      <vt:lpstr>Policy Instruments – The EU ETS</vt:lpstr>
      <vt:lpstr>Policy Instruments – The EU ETS</vt:lpstr>
      <vt:lpstr>Outline of the lecture</vt:lpstr>
      <vt:lpstr>Climate and Energy Policy – The Role of Energy</vt:lpstr>
      <vt:lpstr>Climate and Energy Policy – The Role of Energy</vt:lpstr>
      <vt:lpstr>Climate and Energy Policy – Carbon Stocks</vt:lpstr>
      <vt:lpstr>Climate and Energy Policy – Energy Sources</vt:lpstr>
      <vt:lpstr>Climate and Energy Policy – The Role of Energy</vt:lpstr>
      <vt:lpstr>Climate and Energy Policy – Energy Solutions</vt:lpstr>
      <vt:lpstr>Climate and Energy Policy – Energy Solutions for Electricity</vt:lpstr>
      <vt:lpstr>Climate and Energy Policy – Energy Solutions for Electricity</vt:lpstr>
      <vt:lpstr>Conclusions</vt:lpstr>
      <vt:lpstr>References</vt:lpstr>
      <vt:lpstr>Climate policy as collective action problem</vt:lpstr>
    </vt:vector>
  </TitlesOfParts>
  <Company>GOLINELLI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Johannes Emmerling</dc:creator>
  <cp:lastModifiedBy>Johannes</cp:lastModifiedBy>
  <cp:revision>1094</cp:revision>
  <dcterms:created xsi:type="dcterms:W3CDTF">2009-02-06T07:58:57Z</dcterms:created>
  <dcterms:modified xsi:type="dcterms:W3CDTF">2014-01-23T21:29:03Z</dcterms:modified>
</cp:coreProperties>
</file>